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0" r:id="rId1"/>
  </p:sldMasterIdLst>
  <p:notesMasterIdLst>
    <p:notesMasterId r:id="rId46"/>
  </p:notesMasterIdLst>
  <p:sldIdLst>
    <p:sldId id="256" r:id="rId2"/>
    <p:sldId id="271" r:id="rId3"/>
    <p:sldId id="279" r:id="rId4"/>
    <p:sldId id="267" r:id="rId5"/>
    <p:sldId id="268" r:id="rId6"/>
    <p:sldId id="282" r:id="rId7"/>
    <p:sldId id="284" r:id="rId8"/>
    <p:sldId id="283" r:id="rId9"/>
    <p:sldId id="286" r:id="rId10"/>
    <p:sldId id="288" r:id="rId11"/>
    <p:sldId id="290" r:id="rId12"/>
    <p:sldId id="291" r:id="rId13"/>
    <p:sldId id="293" r:id="rId14"/>
    <p:sldId id="294" r:id="rId15"/>
    <p:sldId id="295" r:id="rId16"/>
    <p:sldId id="296" r:id="rId17"/>
    <p:sldId id="297" r:id="rId18"/>
    <p:sldId id="298" r:id="rId19"/>
    <p:sldId id="299" r:id="rId20"/>
    <p:sldId id="300" r:id="rId21"/>
    <p:sldId id="301" r:id="rId22"/>
    <p:sldId id="302" r:id="rId23"/>
    <p:sldId id="257" r:id="rId24"/>
    <p:sldId id="261" r:id="rId25"/>
    <p:sldId id="304" r:id="rId26"/>
    <p:sldId id="305" r:id="rId27"/>
    <p:sldId id="303" r:id="rId28"/>
    <p:sldId id="310" r:id="rId29"/>
    <p:sldId id="262" r:id="rId30"/>
    <p:sldId id="306" r:id="rId31"/>
    <p:sldId id="263" r:id="rId32"/>
    <p:sldId id="308" r:id="rId33"/>
    <p:sldId id="264" r:id="rId34"/>
    <p:sldId id="307" r:id="rId35"/>
    <p:sldId id="312" r:id="rId36"/>
    <p:sldId id="266" r:id="rId37"/>
    <p:sldId id="309" r:id="rId38"/>
    <p:sldId id="258" r:id="rId39"/>
    <p:sldId id="260" r:id="rId40"/>
    <p:sldId id="259" r:id="rId41"/>
    <p:sldId id="273" r:id="rId42"/>
    <p:sldId id="276" r:id="rId43"/>
    <p:sldId id="277" r:id="rId44"/>
    <p:sldId id="27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5" autoAdjust="0"/>
    <p:restoredTop sz="86869" autoAdjust="0"/>
  </p:normalViewPr>
  <p:slideViewPr>
    <p:cSldViewPr snapToGrid="0">
      <p:cViewPr varScale="1">
        <p:scale>
          <a:sx n="69" d="100"/>
          <a:sy n="69" d="100"/>
        </p:scale>
        <p:origin x="58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099CF1-DDD5-4C3D-B74B-50FB93DE62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54E7FBB-2D03-4D99-B8F6-7696B53D9AB9}">
      <dgm:prSet phldrT="[文本]"/>
      <dgm:spPr/>
      <dgm:t>
        <a:bodyPr/>
        <a:lstStyle/>
        <a:p>
          <a:r>
            <a:rPr lang="zh-CN" altLang="en-US" dirty="0" smtClean="0"/>
            <a:t>大作业文档说明</a:t>
          </a:r>
          <a:endParaRPr lang="zh-CN" altLang="en-US" dirty="0"/>
        </a:p>
      </dgm:t>
    </dgm:pt>
    <dgm:pt modelId="{6B920213-5CCE-4528-BF16-DDB24A8B3A81}" type="parTrans" cxnId="{BF27872E-5CE3-4FA2-9137-1B6BB94ACC71}">
      <dgm:prSet/>
      <dgm:spPr/>
      <dgm:t>
        <a:bodyPr/>
        <a:lstStyle/>
        <a:p>
          <a:endParaRPr lang="zh-CN" altLang="en-US"/>
        </a:p>
      </dgm:t>
    </dgm:pt>
    <dgm:pt modelId="{F3EEF486-DD3E-4664-8995-0F80130AF826}" type="sibTrans" cxnId="{BF27872E-5CE3-4FA2-9137-1B6BB94ACC71}">
      <dgm:prSet/>
      <dgm:spPr/>
      <dgm:t>
        <a:bodyPr/>
        <a:lstStyle/>
        <a:p>
          <a:endParaRPr lang="zh-CN" altLang="en-US"/>
        </a:p>
      </dgm:t>
    </dgm:pt>
    <dgm:pt modelId="{5AD1293E-060B-47D1-91E9-9E131BA56DAE}">
      <dgm:prSet phldrT="[文本]"/>
      <dgm:spPr/>
      <dgm:t>
        <a:bodyPr/>
        <a:lstStyle/>
        <a:p>
          <a:r>
            <a:rPr lang="zh-CN" altLang="en-US" dirty="0" smtClean="0"/>
            <a:t>开发计划书的提交情况</a:t>
          </a:r>
          <a:endParaRPr lang="zh-CN" altLang="en-US" dirty="0"/>
        </a:p>
      </dgm:t>
    </dgm:pt>
    <dgm:pt modelId="{84B484F3-FA12-466E-9B9F-57643C051EAF}" type="parTrans" cxnId="{7E7F8D1F-4A1C-4070-900F-F3DA243F835E}">
      <dgm:prSet/>
      <dgm:spPr/>
      <dgm:t>
        <a:bodyPr/>
        <a:lstStyle/>
        <a:p>
          <a:endParaRPr lang="zh-CN" altLang="en-US"/>
        </a:p>
      </dgm:t>
    </dgm:pt>
    <dgm:pt modelId="{7598B8B0-F8A4-4941-A9FC-E8ED407EF941}" type="sibTrans" cxnId="{7E7F8D1F-4A1C-4070-900F-F3DA243F835E}">
      <dgm:prSet/>
      <dgm:spPr/>
      <dgm:t>
        <a:bodyPr/>
        <a:lstStyle/>
        <a:p>
          <a:endParaRPr lang="zh-CN" altLang="en-US"/>
        </a:p>
      </dgm:t>
    </dgm:pt>
    <dgm:pt modelId="{3FD54873-2073-4551-930D-66E40F9B1B76}">
      <dgm:prSet phldrT="[文本]"/>
      <dgm:spPr/>
      <dgm:t>
        <a:bodyPr/>
        <a:lstStyle/>
        <a:p>
          <a:r>
            <a:rPr lang="zh-CN" altLang="en-US" dirty="0" smtClean="0"/>
            <a:t>上次课堂作业讲评</a:t>
          </a:r>
          <a:endParaRPr lang="zh-CN" altLang="en-US" dirty="0"/>
        </a:p>
      </dgm:t>
    </dgm:pt>
    <dgm:pt modelId="{75E81CF7-B696-48E1-AB87-52D6896C7E45}" type="parTrans" cxnId="{4C19EC6B-0DFD-4B84-8F79-4AD0B54BC8A0}">
      <dgm:prSet/>
      <dgm:spPr/>
      <dgm:t>
        <a:bodyPr/>
        <a:lstStyle/>
        <a:p>
          <a:endParaRPr lang="zh-CN" altLang="en-US"/>
        </a:p>
      </dgm:t>
    </dgm:pt>
    <dgm:pt modelId="{371E4E04-7609-4264-9938-115FBDDEF23C}" type="sibTrans" cxnId="{4C19EC6B-0DFD-4B84-8F79-4AD0B54BC8A0}">
      <dgm:prSet/>
      <dgm:spPr/>
      <dgm:t>
        <a:bodyPr/>
        <a:lstStyle/>
        <a:p>
          <a:endParaRPr lang="zh-CN" altLang="en-US"/>
        </a:p>
      </dgm:t>
    </dgm:pt>
    <dgm:pt modelId="{C3D1D493-B073-4BEE-BA54-274DB7951565}" type="pres">
      <dgm:prSet presAssocID="{1F099CF1-DDD5-4C3D-B74B-50FB93DE625D}" presName="linear" presStyleCnt="0">
        <dgm:presLayoutVars>
          <dgm:dir/>
          <dgm:animLvl val="lvl"/>
          <dgm:resizeHandles val="exact"/>
        </dgm:presLayoutVars>
      </dgm:prSet>
      <dgm:spPr/>
      <dgm:t>
        <a:bodyPr/>
        <a:lstStyle/>
        <a:p>
          <a:endParaRPr lang="zh-CN" altLang="en-US"/>
        </a:p>
      </dgm:t>
    </dgm:pt>
    <dgm:pt modelId="{239B201B-5F04-4E63-AFB0-9D9F4E26F87B}" type="pres">
      <dgm:prSet presAssocID="{B54E7FBB-2D03-4D99-B8F6-7696B53D9AB9}" presName="parentLin" presStyleCnt="0"/>
      <dgm:spPr/>
    </dgm:pt>
    <dgm:pt modelId="{545D177B-EF45-4810-8D4E-E543CE9AC97D}" type="pres">
      <dgm:prSet presAssocID="{B54E7FBB-2D03-4D99-B8F6-7696B53D9AB9}" presName="parentLeftMargin" presStyleLbl="node1" presStyleIdx="0" presStyleCnt="3"/>
      <dgm:spPr/>
      <dgm:t>
        <a:bodyPr/>
        <a:lstStyle/>
        <a:p>
          <a:endParaRPr lang="zh-CN" altLang="en-US"/>
        </a:p>
      </dgm:t>
    </dgm:pt>
    <dgm:pt modelId="{E9A3FCA2-04C7-40CD-8867-AF388693CF23}" type="pres">
      <dgm:prSet presAssocID="{B54E7FBB-2D03-4D99-B8F6-7696B53D9AB9}" presName="parentText" presStyleLbl="node1" presStyleIdx="0" presStyleCnt="3">
        <dgm:presLayoutVars>
          <dgm:chMax val="0"/>
          <dgm:bulletEnabled val="1"/>
        </dgm:presLayoutVars>
      </dgm:prSet>
      <dgm:spPr/>
      <dgm:t>
        <a:bodyPr/>
        <a:lstStyle/>
        <a:p>
          <a:endParaRPr lang="zh-CN" altLang="en-US"/>
        </a:p>
      </dgm:t>
    </dgm:pt>
    <dgm:pt modelId="{2632D315-0931-4A2B-8E72-5B473326783F}" type="pres">
      <dgm:prSet presAssocID="{B54E7FBB-2D03-4D99-B8F6-7696B53D9AB9}" presName="negativeSpace" presStyleCnt="0"/>
      <dgm:spPr/>
    </dgm:pt>
    <dgm:pt modelId="{93EE46AD-BACB-492A-871C-D6CE6ECA39F4}" type="pres">
      <dgm:prSet presAssocID="{B54E7FBB-2D03-4D99-B8F6-7696B53D9AB9}" presName="childText" presStyleLbl="conFgAcc1" presStyleIdx="0" presStyleCnt="3">
        <dgm:presLayoutVars>
          <dgm:bulletEnabled val="1"/>
        </dgm:presLayoutVars>
      </dgm:prSet>
      <dgm:spPr/>
    </dgm:pt>
    <dgm:pt modelId="{22B5336C-B28A-4108-A9AA-78C785F59E46}" type="pres">
      <dgm:prSet presAssocID="{F3EEF486-DD3E-4664-8995-0F80130AF826}" presName="spaceBetweenRectangles" presStyleCnt="0"/>
      <dgm:spPr/>
    </dgm:pt>
    <dgm:pt modelId="{0E78599C-1BFA-498D-811E-B689FF7932CD}" type="pres">
      <dgm:prSet presAssocID="{5AD1293E-060B-47D1-91E9-9E131BA56DAE}" presName="parentLin" presStyleCnt="0"/>
      <dgm:spPr/>
    </dgm:pt>
    <dgm:pt modelId="{553C8CBD-D548-4552-B131-6A6F52A73472}" type="pres">
      <dgm:prSet presAssocID="{5AD1293E-060B-47D1-91E9-9E131BA56DAE}" presName="parentLeftMargin" presStyleLbl="node1" presStyleIdx="0" presStyleCnt="3"/>
      <dgm:spPr/>
      <dgm:t>
        <a:bodyPr/>
        <a:lstStyle/>
        <a:p>
          <a:endParaRPr lang="zh-CN" altLang="en-US"/>
        </a:p>
      </dgm:t>
    </dgm:pt>
    <dgm:pt modelId="{E0A84B85-9914-4ABB-B046-9B958B739E72}" type="pres">
      <dgm:prSet presAssocID="{5AD1293E-060B-47D1-91E9-9E131BA56DAE}" presName="parentText" presStyleLbl="node1" presStyleIdx="1" presStyleCnt="3">
        <dgm:presLayoutVars>
          <dgm:chMax val="0"/>
          <dgm:bulletEnabled val="1"/>
        </dgm:presLayoutVars>
      </dgm:prSet>
      <dgm:spPr/>
      <dgm:t>
        <a:bodyPr/>
        <a:lstStyle/>
        <a:p>
          <a:endParaRPr lang="zh-CN" altLang="en-US"/>
        </a:p>
      </dgm:t>
    </dgm:pt>
    <dgm:pt modelId="{04BF050B-9B78-463D-89A0-1AB1300ED80B}" type="pres">
      <dgm:prSet presAssocID="{5AD1293E-060B-47D1-91E9-9E131BA56DAE}" presName="negativeSpace" presStyleCnt="0"/>
      <dgm:spPr/>
    </dgm:pt>
    <dgm:pt modelId="{8A4C7CAA-19A3-49D0-9E95-7B61BA3F7C1C}" type="pres">
      <dgm:prSet presAssocID="{5AD1293E-060B-47D1-91E9-9E131BA56DAE}" presName="childText" presStyleLbl="conFgAcc1" presStyleIdx="1" presStyleCnt="3">
        <dgm:presLayoutVars>
          <dgm:bulletEnabled val="1"/>
        </dgm:presLayoutVars>
      </dgm:prSet>
      <dgm:spPr/>
    </dgm:pt>
    <dgm:pt modelId="{A9FD3974-E031-4E8B-B91B-76CFC01FC6D2}" type="pres">
      <dgm:prSet presAssocID="{7598B8B0-F8A4-4941-A9FC-E8ED407EF941}" presName="spaceBetweenRectangles" presStyleCnt="0"/>
      <dgm:spPr/>
    </dgm:pt>
    <dgm:pt modelId="{1D791D02-3867-4F32-83E6-DFF74AC1AACE}" type="pres">
      <dgm:prSet presAssocID="{3FD54873-2073-4551-930D-66E40F9B1B76}" presName="parentLin" presStyleCnt="0"/>
      <dgm:spPr/>
    </dgm:pt>
    <dgm:pt modelId="{D1D1F193-556E-4184-9097-00151E87470A}" type="pres">
      <dgm:prSet presAssocID="{3FD54873-2073-4551-930D-66E40F9B1B76}" presName="parentLeftMargin" presStyleLbl="node1" presStyleIdx="1" presStyleCnt="3"/>
      <dgm:spPr/>
      <dgm:t>
        <a:bodyPr/>
        <a:lstStyle/>
        <a:p>
          <a:endParaRPr lang="zh-CN" altLang="en-US"/>
        </a:p>
      </dgm:t>
    </dgm:pt>
    <dgm:pt modelId="{B874C9B1-DEB4-48FE-A894-D98040ADF074}" type="pres">
      <dgm:prSet presAssocID="{3FD54873-2073-4551-930D-66E40F9B1B76}" presName="parentText" presStyleLbl="node1" presStyleIdx="2" presStyleCnt="3">
        <dgm:presLayoutVars>
          <dgm:chMax val="0"/>
          <dgm:bulletEnabled val="1"/>
        </dgm:presLayoutVars>
      </dgm:prSet>
      <dgm:spPr/>
      <dgm:t>
        <a:bodyPr/>
        <a:lstStyle/>
        <a:p>
          <a:endParaRPr lang="zh-CN" altLang="en-US"/>
        </a:p>
      </dgm:t>
    </dgm:pt>
    <dgm:pt modelId="{C1BFF3B1-F920-4E77-A38E-CD5CA19D0590}" type="pres">
      <dgm:prSet presAssocID="{3FD54873-2073-4551-930D-66E40F9B1B76}" presName="negativeSpace" presStyleCnt="0"/>
      <dgm:spPr/>
    </dgm:pt>
    <dgm:pt modelId="{CBB553CC-7A30-4E43-9F0E-AD0324A4857F}" type="pres">
      <dgm:prSet presAssocID="{3FD54873-2073-4551-930D-66E40F9B1B76}" presName="childText" presStyleLbl="conFgAcc1" presStyleIdx="2" presStyleCnt="3">
        <dgm:presLayoutVars>
          <dgm:bulletEnabled val="1"/>
        </dgm:presLayoutVars>
      </dgm:prSet>
      <dgm:spPr/>
    </dgm:pt>
  </dgm:ptLst>
  <dgm:cxnLst>
    <dgm:cxn modelId="{4E205BFB-E418-4092-A440-472C38865D30}" type="presOf" srcId="{3FD54873-2073-4551-930D-66E40F9B1B76}" destId="{D1D1F193-556E-4184-9097-00151E87470A}" srcOrd="0" destOrd="0" presId="urn:microsoft.com/office/officeart/2005/8/layout/list1"/>
    <dgm:cxn modelId="{323F40F0-64E5-475A-9782-EA5F7A8FF947}" type="presOf" srcId="{3FD54873-2073-4551-930D-66E40F9B1B76}" destId="{B874C9B1-DEB4-48FE-A894-D98040ADF074}" srcOrd="1" destOrd="0" presId="urn:microsoft.com/office/officeart/2005/8/layout/list1"/>
    <dgm:cxn modelId="{609F3A5B-938F-4976-96FB-CA922A493E80}" type="presOf" srcId="{5AD1293E-060B-47D1-91E9-9E131BA56DAE}" destId="{E0A84B85-9914-4ABB-B046-9B958B739E72}" srcOrd="1" destOrd="0" presId="urn:microsoft.com/office/officeart/2005/8/layout/list1"/>
    <dgm:cxn modelId="{FEAFA834-9B98-4F4B-B979-2E54270F1894}" type="presOf" srcId="{B54E7FBB-2D03-4D99-B8F6-7696B53D9AB9}" destId="{545D177B-EF45-4810-8D4E-E543CE9AC97D}" srcOrd="0" destOrd="0" presId="urn:microsoft.com/office/officeart/2005/8/layout/list1"/>
    <dgm:cxn modelId="{32C8C6E7-D2F9-4776-9923-A92C575DD140}" type="presOf" srcId="{5AD1293E-060B-47D1-91E9-9E131BA56DAE}" destId="{553C8CBD-D548-4552-B131-6A6F52A73472}" srcOrd="0" destOrd="0" presId="urn:microsoft.com/office/officeart/2005/8/layout/list1"/>
    <dgm:cxn modelId="{7E7F8D1F-4A1C-4070-900F-F3DA243F835E}" srcId="{1F099CF1-DDD5-4C3D-B74B-50FB93DE625D}" destId="{5AD1293E-060B-47D1-91E9-9E131BA56DAE}" srcOrd="1" destOrd="0" parTransId="{84B484F3-FA12-466E-9B9F-57643C051EAF}" sibTransId="{7598B8B0-F8A4-4941-A9FC-E8ED407EF941}"/>
    <dgm:cxn modelId="{7D701F28-F6DB-4BCD-8569-3AE87FE36C01}" type="presOf" srcId="{1F099CF1-DDD5-4C3D-B74B-50FB93DE625D}" destId="{C3D1D493-B073-4BEE-BA54-274DB7951565}" srcOrd="0" destOrd="0" presId="urn:microsoft.com/office/officeart/2005/8/layout/list1"/>
    <dgm:cxn modelId="{4C19EC6B-0DFD-4B84-8F79-4AD0B54BC8A0}" srcId="{1F099CF1-DDD5-4C3D-B74B-50FB93DE625D}" destId="{3FD54873-2073-4551-930D-66E40F9B1B76}" srcOrd="2" destOrd="0" parTransId="{75E81CF7-B696-48E1-AB87-52D6896C7E45}" sibTransId="{371E4E04-7609-4264-9938-115FBDDEF23C}"/>
    <dgm:cxn modelId="{962C81F1-D9C3-46B0-AC79-89F5B45F59D0}" type="presOf" srcId="{B54E7FBB-2D03-4D99-B8F6-7696B53D9AB9}" destId="{E9A3FCA2-04C7-40CD-8867-AF388693CF23}" srcOrd="1" destOrd="0" presId="urn:microsoft.com/office/officeart/2005/8/layout/list1"/>
    <dgm:cxn modelId="{BF27872E-5CE3-4FA2-9137-1B6BB94ACC71}" srcId="{1F099CF1-DDD5-4C3D-B74B-50FB93DE625D}" destId="{B54E7FBB-2D03-4D99-B8F6-7696B53D9AB9}" srcOrd="0" destOrd="0" parTransId="{6B920213-5CCE-4528-BF16-DDB24A8B3A81}" sibTransId="{F3EEF486-DD3E-4664-8995-0F80130AF826}"/>
    <dgm:cxn modelId="{889B0DC3-1BE4-4C32-B1A5-CBAFE8D62BAF}" type="presParOf" srcId="{C3D1D493-B073-4BEE-BA54-274DB7951565}" destId="{239B201B-5F04-4E63-AFB0-9D9F4E26F87B}" srcOrd="0" destOrd="0" presId="urn:microsoft.com/office/officeart/2005/8/layout/list1"/>
    <dgm:cxn modelId="{F1C57448-8222-49C3-95F4-0A38F26A7B2A}" type="presParOf" srcId="{239B201B-5F04-4E63-AFB0-9D9F4E26F87B}" destId="{545D177B-EF45-4810-8D4E-E543CE9AC97D}" srcOrd="0" destOrd="0" presId="urn:microsoft.com/office/officeart/2005/8/layout/list1"/>
    <dgm:cxn modelId="{821F4B0B-3D90-42C3-80DE-DABD39A00BC2}" type="presParOf" srcId="{239B201B-5F04-4E63-AFB0-9D9F4E26F87B}" destId="{E9A3FCA2-04C7-40CD-8867-AF388693CF23}" srcOrd="1" destOrd="0" presId="urn:microsoft.com/office/officeart/2005/8/layout/list1"/>
    <dgm:cxn modelId="{AE5A081A-5FB8-4CA7-8899-92E0B6B57F4C}" type="presParOf" srcId="{C3D1D493-B073-4BEE-BA54-274DB7951565}" destId="{2632D315-0931-4A2B-8E72-5B473326783F}" srcOrd="1" destOrd="0" presId="urn:microsoft.com/office/officeart/2005/8/layout/list1"/>
    <dgm:cxn modelId="{97390AAF-43EF-47D2-A020-46A95ACA9686}" type="presParOf" srcId="{C3D1D493-B073-4BEE-BA54-274DB7951565}" destId="{93EE46AD-BACB-492A-871C-D6CE6ECA39F4}" srcOrd="2" destOrd="0" presId="urn:microsoft.com/office/officeart/2005/8/layout/list1"/>
    <dgm:cxn modelId="{431A1655-4232-4541-9F7A-EFD0AD9D07C5}" type="presParOf" srcId="{C3D1D493-B073-4BEE-BA54-274DB7951565}" destId="{22B5336C-B28A-4108-A9AA-78C785F59E46}" srcOrd="3" destOrd="0" presId="urn:microsoft.com/office/officeart/2005/8/layout/list1"/>
    <dgm:cxn modelId="{CE5AA9F3-58AC-4792-B1B0-5F61BB2C6FC8}" type="presParOf" srcId="{C3D1D493-B073-4BEE-BA54-274DB7951565}" destId="{0E78599C-1BFA-498D-811E-B689FF7932CD}" srcOrd="4" destOrd="0" presId="urn:microsoft.com/office/officeart/2005/8/layout/list1"/>
    <dgm:cxn modelId="{3ECC6DE0-E076-4E5E-906D-9EAC17D9FEB6}" type="presParOf" srcId="{0E78599C-1BFA-498D-811E-B689FF7932CD}" destId="{553C8CBD-D548-4552-B131-6A6F52A73472}" srcOrd="0" destOrd="0" presId="urn:microsoft.com/office/officeart/2005/8/layout/list1"/>
    <dgm:cxn modelId="{C190C850-A567-4172-9A34-4E906E808342}" type="presParOf" srcId="{0E78599C-1BFA-498D-811E-B689FF7932CD}" destId="{E0A84B85-9914-4ABB-B046-9B958B739E72}" srcOrd="1" destOrd="0" presId="urn:microsoft.com/office/officeart/2005/8/layout/list1"/>
    <dgm:cxn modelId="{2E5BE5A0-8ED5-4B45-866B-ED327DC56D4A}" type="presParOf" srcId="{C3D1D493-B073-4BEE-BA54-274DB7951565}" destId="{04BF050B-9B78-463D-89A0-1AB1300ED80B}" srcOrd="5" destOrd="0" presId="urn:microsoft.com/office/officeart/2005/8/layout/list1"/>
    <dgm:cxn modelId="{1C4E2F31-4B1D-44CD-A5BE-3D8325BD9F91}" type="presParOf" srcId="{C3D1D493-B073-4BEE-BA54-274DB7951565}" destId="{8A4C7CAA-19A3-49D0-9E95-7B61BA3F7C1C}" srcOrd="6" destOrd="0" presId="urn:microsoft.com/office/officeart/2005/8/layout/list1"/>
    <dgm:cxn modelId="{1039D4BB-8461-4B02-9B7C-0B5F65F871CA}" type="presParOf" srcId="{C3D1D493-B073-4BEE-BA54-274DB7951565}" destId="{A9FD3974-E031-4E8B-B91B-76CFC01FC6D2}" srcOrd="7" destOrd="0" presId="urn:microsoft.com/office/officeart/2005/8/layout/list1"/>
    <dgm:cxn modelId="{5321AC6B-47E4-466E-885F-9BD032AFB128}" type="presParOf" srcId="{C3D1D493-B073-4BEE-BA54-274DB7951565}" destId="{1D791D02-3867-4F32-83E6-DFF74AC1AACE}" srcOrd="8" destOrd="0" presId="urn:microsoft.com/office/officeart/2005/8/layout/list1"/>
    <dgm:cxn modelId="{E487FEE9-C36C-445B-A757-0D626685FF33}" type="presParOf" srcId="{1D791D02-3867-4F32-83E6-DFF74AC1AACE}" destId="{D1D1F193-556E-4184-9097-00151E87470A}" srcOrd="0" destOrd="0" presId="urn:microsoft.com/office/officeart/2005/8/layout/list1"/>
    <dgm:cxn modelId="{3EC5F7A1-4F55-4FAC-87B1-08CD1BA776A9}" type="presParOf" srcId="{1D791D02-3867-4F32-83E6-DFF74AC1AACE}" destId="{B874C9B1-DEB4-48FE-A894-D98040ADF074}" srcOrd="1" destOrd="0" presId="urn:microsoft.com/office/officeart/2005/8/layout/list1"/>
    <dgm:cxn modelId="{8E7CABC0-E9DC-4CFF-8816-40137EE9F2C7}" type="presParOf" srcId="{C3D1D493-B073-4BEE-BA54-274DB7951565}" destId="{C1BFF3B1-F920-4E77-A38E-CD5CA19D0590}" srcOrd="9" destOrd="0" presId="urn:microsoft.com/office/officeart/2005/8/layout/list1"/>
    <dgm:cxn modelId="{6FBEF8DB-9677-47EC-973A-8C9FDCF2FF7F}" type="presParOf" srcId="{C3D1D493-B073-4BEE-BA54-274DB7951565}" destId="{CBB553CC-7A30-4E43-9F0E-AD0324A4857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E46AD-BACB-492A-871C-D6CE6ECA39F4}">
      <dsp:nvSpPr>
        <dsp:cNvPr id="0" name=""/>
        <dsp:cNvSpPr/>
      </dsp:nvSpPr>
      <dsp:spPr>
        <a:xfrm>
          <a:off x="0" y="457669"/>
          <a:ext cx="10058399"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A3FCA2-04C7-40CD-8867-AF388693CF23}">
      <dsp:nvSpPr>
        <dsp:cNvPr id="0" name=""/>
        <dsp:cNvSpPr/>
      </dsp:nvSpPr>
      <dsp:spPr>
        <a:xfrm>
          <a:off x="502920" y="109"/>
          <a:ext cx="704088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lvl="0" algn="l" defTabSz="1377950">
            <a:lnSpc>
              <a:spcPct val="90000"/>
            </a:lnSpc>
            <a:spcBef>
              <a:spcPct val="0"/>
            </a:spcBef>
            <a:spcAft>
              <a:spcPct val="35000"/>
            </a:spcAft>
          </a:pPr>
          <a:r>
            <a:rPr lang="zh-CN" altLang="en-US" sz="3100" kern="1200" dirty="0" smtClean="0"/>
            <a:t>大作业文档说明</a:t>
          </a:r>
          <a:endParaRPr lang="zh-CN" altLang="en-US" sz="3100" kern="1200" dirty="0"/>
        </a:p>
      </dsp:txBody>
      <dsp:txXfrm>
        <a:off x="547592" y="44781"/>
        <a:ext cx="6951536" cy="825776"/>
      </dsp:txXfrm>
    </dsp:sp>
    <dsp:sp modelId="{8A4C7CAA-19A3-49D0-9E95-7B61BA3F7C1C}">
      <dsp:nvSpPr>
        <dsp:cNvPr id="0" name=""/>
        <dsp:cNvSpPr/>
      </dsp:nvSpPr>
      <dsp:spPr>
        <a:xfrm>
          <a:off x="0" y="1863830"/>
          <a:ext cx="10058399"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A84B85-9914-4ABB-B046-9B958B739E72}">
      <dsp:nvSpPr>
        <dsp:cNvPr id="0" name=""/>
        <dsp:cNvSpPr/>
      </dsp:nvSpPr>
      <dsp:spPr>
        <a:xfrm>
          <a:off x="502920" y="1406269"/>
          <a:ext cx="704088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lvl="0" algn="l" defTabSz="1377950">
            <a:lnSpc>
              <a:spcPct val="90000"/>
            </a:lnSpc>
            <a:spcBef>
              <a:spcPct val="0"/>
            </a:spcBef>
            <a:spcAft>
              <a:spcPct val="35000"/>
            </a:spcAft>
          </a:pPr>
          <a:r>
            <a:rPr lang="zh-CN" altLang="en-US" sz="3100" kern="1200" dirty="0" smtClean="0"/>
            <a:t>开发计划书的提交情况</a:t>
          </a:r>
          <a:endParaRPr lang="zh-CN" altLang="en-US" sz="3100" kern="1200" dirty="0"/>
        </a:p>
      </dsp:txBody>
      <dsp:txXfrm>
        <a:off x="547592" y="1450941"/>
        <a:ext cx="6951536" cy="825776"/>
      </dsp:txXfrm>
    </dsp:sp>
    <dsp:sp modelId="{CBB553CC-7A30-4E43-9F0E-AD0324A4857F}">
      <dsp:nvSpPr>
        <dsp:cNvPr id="0" name=""/>
        <dsp:cNvSpPr/>
      </dsp:nvSpPr>
      <dsp:spPr>
        <a:xfrm>
          <a:off x="0" y="3269990"/>
          <a:ext cx="10058399"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74C9B1-DEB4-48FE-A894-D98040ADF074}">
      <dsp:nvSpPr>
        <dsp:cNvPr id="0" name=""/>
        <dsp:cNvSpPr/>
      </dsp:nvSpPr>
      <dsp:spPr>
        <a:xfrm>
          <a:off x="502920" y="2812430"/>
          <a:ext cx="704088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lvl="0" algn="l" defTabSz="1377950">
            <a:lnSpc>
              <a:spcPct val="90000"/>
            </a:lnSpc>
            <a:spcBef>
              <a:spcPct val="0"/>
            </a:spcBef>
            <a:spcAft>
              <a:spcPct val="35000"/>
            </a:spcAft>
          </a:pPr>
          <a:r>
            <a:rPr lang="zh-CN" altLang="en-US" sz="3100" kern="1200" dirty="0" smtClean="0"/>
            <a:t>上次课堂作业讲评</a:t>
          </a:r>
          <a:endParaRPr lang="zh-CN" altLang="en-US" sz="3100" kern="1200" dirty="0"/>
        </a:p>
      </dsp:txBody>
      <dsp:txXfrm>
        <a:off x="547592" y="2857102"/>
        <a:ext cx="6951536"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91A60C-CB07-4446-9DA6-8F09DFB3B81D}" type="datetimeFigureOut">
              <a:rPr lang="zh-CN" altLang="en-US" smtClean="0"/>
              <a:t>2015/11/10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FB448-F69B-4A52-9ADD-8CEA0C51BF42}" type="slidenum">
              <a:rPr lang="zh-CN" altLang="en-US" smtClean="0"/>
              <a:t>‹#›</a:t>
            </a:fld>
            <a:endParaRPr lang="zh-CN" altLang="en-US"/>
          </a:p>
        </p:txBody>
      </p:sp>
    </p:spTree>
    <p:extLst>
      <p:ext uri="{BB962C8B-B14F-4D97-AF65-F5344CB8AC3E}">
        <p14:creationId xmlns:p14="http://schemas.microsoft.com/office/powerpoint/2010/main" val="157850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2</a:t>
            </a:fld>
            <a:endParaRPr lang="zh-CN" altLang="en-US"/>
          </a:p>
        </p:txBody>
      </p:sp>
    </p:spTree>
    <p:extLst>
      <p:ext uri="{BB962C8B-B14F-4D97-AF65-F5344CB8AC3E}">
        <p14:creationId xmlns:p14="http://schemas.microsoft.com/office/powerpoint/2010/main" val="874911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用户界面设计</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13</a:t>
            </a:fld>
            <a:endParaRPr lang="zh-CN" altLang="en-US"/>
          </a:p>
        </p:txBody>
      </p:sp>
    </p:spTree>
    <p:extLst>
      <p:ext uri="{BB962C8B-B14F-4D97-AF65-F5344CB8AC3E}">
        <p14:creationId xmlns:p14="http://schemas.microsoft.com/office/powerpoint/2010/main" val="9727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17</a:t>
            </a:fld>
            <a:endParaRPr lang="zh-CN" altLang="en-US"/>
          </a:p>
        </p:txBody>
      </p:sp>
    </p:spTree>
    <p:extLst>
      <p:ext uri="{BB962C8B-B14F-4D97-AF65-F5344CB8AC3E}">
        <p14:creationId xmlns:p14="http://schemas.microsoft.com/office/powerpoint/2010/main" val="204930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19</a:t>
            </a:fld>
            <a:endParaRPr lang="zh-CN" altLang="en-US"/>
          </a:p>
        </p:txBody>
      </p:sp>
    </p:spTree>
    <p:extLst>
      <p:ext uri="{BB962C8B-B14F-4D97-AF65-F5344CB8AC3E}">
        <p14:creationId xmlns:p14="http://schemas.microsoft.com/office/powerpoint/2010/main" val="713486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测试用例</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20</a:t>
            </a:fld>
            <a:endParaRPr lang="zh-CN" altLang="en-US"/>
          </a:p>
        </p:txBody>
      </p:sp>
    </p:spTree>
    <p:extLst>
      <p:ext uri="{BB962C8B-B14F-4D97-AF65-F5344CB8AC3E}">
        <p14:creationId xmlns:p14="http://schemas.microsoft.com/office/powerpoint/2010/main" val="111801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测试结果</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21</a:t>
            </a:fld>
            <a:endParaRPr lang="zh-CN" altLang="en-US"/>
          </a:p>
        </p:txBody>
      </p:sp>
    </p:spTree>
    <p:extLst>
      <p:ext uri="{BB962C8B-B14F-4D97-AF65-F5344CB8AC3E}">
        <p14:creationId xmlns:p14="http://schemas.microsoft.com/office/powerpoint/2010/main" val="145061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测试结果</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22</a:t>
            </a:fld>
            <a:endParaRPr lang="zh-CN" altLang="en-US"/>
          </a:p>
        </p:txBody>
      </p:sp>
    </p:spTree>
    <p:extLst>
      <p:ext uri="{BB962C8B-B14F-4D97-AF65-F5344CB8AC3E}">
        <p14:creationId xmlns:p14="http://schemas.microsoft.com/office/powerpoint/2010/main" val="3726246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上一次提交的，总体。。。</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23</a:t>
            </a:fld>
            <a:endParaRPr lang="zh-CN" altLang="en-US"/>
          </a:p>
        </p:txBody>
      </p:sp>
    </p:spTree>
    <p:extLst>
      <p:ext uri="{BB962C8B-B14F-4D97-AF65-F5344CB8AC3E}">
        <p14:creationId xmlns:p14="http://schemas.microsoft.com/office/powerpoint/2010/main" val="955853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术语</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28</a:t>
            </a:fld>
            <a:endParaRPr lang="zh-CN" altLang="en-US"/>
          </a:p>
        </p:txBody>
      </p:sp>
    </p:spTree>
    <p:extLst>
      <p:ext uri="{BB962C8B-B14F-4D97-AF65-F5344CB8AC3E}">
        <p14:creationId xmlns:p14="http://schemas.microsoft.com/office/powerpoint/2010/main" val="411719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好，满意</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31</a:t>
            </a:fld>
            <a:endParaRPr lang="zh-CN" altLang="en-US"/>
          </a:p>
        </p:txBody>
      </p:sp>
    </p:spTree>
    <p:extLst>
      <p:ext uri="{BB962C8B-B14F-4D97-AF65-F5344CB8AC3E}">
        <p14:creationId xmlns:p14="http://schemas.microsoft.com/office/powerpoint/2010/main" val="4024429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国标，需求分析</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32</a:t>
            </a:fld>
            <a:endParaRPr lang="zh-CN" altLang="en-US"/>
          </a:p>
        </p:txBody>
      </p:sp>
    </p:spTree>
    <p:extLst>
      <p:ext uri="{BB962C8B-B14F-4D97-AF65-F5344CB8AC3E}">
        <p14:creationId xmlns:p14="http://schemas.microsoft.com/office/powerpoint/2010/main" val="196326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a:t>
            </a:r>
            <a:r>
              <a:rPr lang="en-US" altLang="zh-CN" dirty="0" smtClean="0"/>
              <a:t>4</a:t>
            </a:r>
            <a:r>
              <a:rPr lang="zh-CN" altLang="en-US" dirty="0" smtClean="0"/>
              <a:t>个，更新，剩下的是以前学生</a:t>
            </a:r>
            <a:endParaRPr lang="en-US" altLang="zh-CN" dirty="0" smtClean="0"/>
          </a:p>
        </p:txBody>
      </p:sp>
      <p:sp>
        <p:nvSpPr>
          <p:cNvPr id="4" name="灯片编号占位符 3"/>
          <p:cNvSpPr>
            <a:spLocks noGrp="1"/>
          </p:cNvSpPr>
          <p:nvPr>
            <p:ph type="sldNum" sz="quarter" idx="10"/>
          </p:nvPr>
        </p:nvSpPr>
        <p:spPr/>
        <p:txBody>
          <a:bodyPr/>
          <a:lstStyle/>
          <a:p>
            <a:fld id="{710FB448-F69B-4A52-9ADD-8CEA0C51BF42}" type="slidenum">
              <a:rPr lang="zh-CN" altLang="en-US" smtClean="0"/>
              <a:t>3</a:t>
            </a:fld>
            <a:endParaRPr lang="zh-CN" altLang="en-US"/>
          </a:p>
        </p:txBody>
      </p:sp>
    </p:spTree>
    <p:extLst>
      <p:ext uri="{BB962C8B-B14F-4D97-AF65-F5344CB8AC3E}">
        <p14:creationId xmlns:p14="http://schemas.microsoft.com/office/powerpoint/2010/main" val="2190110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34</a:t>
            </a:fld>
            <a:endParaRPr lang="zh-CN" altLang="en-US"/>
          </a:p>
        </p:txBody>
      </p:sp>
    </p:spTree>
    <p:extLst>
      <p:ext uri="{BB962C8B-B14F-4D97-AF65-F5344CB8AC3E}">
        <p14:creationId xmlns:p14="http://schemas.microsoft.com/office/powerpoint/2010/main" val="236758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表格 好的多 仍推荐</a:t>
            </a:r>
            <a:r>
              <a:rPr lang="en-US" altLang="zh-CN" dirty="0" smtClean="0"/>
              <a:t>project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35</a:t>
            </a:fld>
            <a:endParaRPr lang="zh-CN" altLang="en-US"/>
          </a:p>
        </p:txBody>
      </p:sp>
    </p:spTree>
    <p:extLst>
      <p:ext uri="{BB962C8B-B14F-4D97-AF65-F5344CB8AC3E}">
        <p14:creationId xmlns:p14="http://schemas.microsoft.com/office/powerpoint/2010/main" val="3506376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37</a:t>
            </a:fld>
            <a:endParaRPr lang="zh-CN" altLang="en-US"/>
          </a:p>
        </p:txBody>
      </p:sp>
    </p:spTree>
    <p:extLst>
      <p:ext uri="{BB962C8B-B14F-4D97-AF65-F5344CB8AC3E}">
        <p14:creationId xmlns:p14="http://schemas.microsoft.com/office/powerpoint/2010/main" val="2865988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类</a:t>
            </a:r>
            <a:endParaRPr lang="en-US" altLang="zh-CN" dirty="0" smtClean="0"/>
          </a:p>
          <a:p>
            <a:r>
              <a:rPr lang="en-US" altLang="zh-CN" dirty="0" smtClean="0"/>
              <a:t>2.</a:t>
            </a:r>
            <a:r>
              <a:rPr lang="zh-CN" altLang="en-US" dirty="0" smtClean="0"/>
              <a:t>不规范</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41</a:t>
            </a:fld>
            <a:endParaRPr lang="zh-CN" altLang="en-US"/>
          </a:p>
        </p:txBody>
      </p:sp>
    </p:spTree>
    <p:extLst>
      <p:ext uri="{BB962C8B-B14F-4D97-AF65-F5344CB8AC3E}">
        <p14:creationId xmlns:p14="http://schemas.microsoft.com/office/powerpoint/2010/main" val="2865534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序号</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42</a:t>
            </a:fld>
            <a:endParaRPr lang="zh-CN" altLang="en-US"/>
          </a:p>
        </p:txBody>
      </p:sp>
    </p:spTree>
    <p:extLst>
      <p:ext uri="{BB962C8B-B14F-4D97-AF65-F5344CB8AC3E}">
        <p14:creationId xmlns:p14="http://schemas.microsoft.com/office/powerpoint/2010/main" val="1124451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不规范，返回</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43</a:t>
            </a:fld>
            <a:endParaRPr lang="zh-CN" altLang="en-US"/>
          </a:p>
        </p:txBody>
      </p:sp>
    </p:spTree>
    <p:extLst>
      <p:ext uri="{BB962C8B-B14F-4D97-AF65-F5344CB8AC3E}">
        <p14:creationId xmlns:p14="http://schemas.microsoft.com/office/powerpoint/2010/main" val="350604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DFD</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44</a:t>
            </a:fld>
            <a:endParaRPr lang="zh-CN" altLang="en-US"/>
          </a:p>
        </p:txBody>
      </p:sp>
    </p:spTree>
    <p:extLst>
      <p:ext uri="{BB962C8B-B14F-4D97-AF65-F5344CB8AC3E}">
        <p14:creationId xmlns:p14="http://schemas.microsoft.com/office/powerpoint/2010/main" val="276249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项目开发计划是为项目组长查看，此项目的开发计划以及多长时间可以完成，是查工作进度最直接的证据</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4</a:t>
            </a:fld>
            <a:endParaRPr lang="zh-CN" altLang="en-US"/>
          </a:p>
        </p:txBody>
      </p:sp>
    </p:spTree>
    <p:extLst>
      <p:ext uri="{BB962C8B-B14F-4D97-AF65-F5344CB8AC3E}">
        <p14:creationId xmlns:p14="http://schemas.microsoft.com/office/powerpoint/2010/main" val="97735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1.</a:t>
            </a:r>
            <a:r>
              <a:rPr lang="zh-CN" altLang="en-US" sz="1200" dirty="0" smtClean="0"/>
              <a:t>用户通过需求规格说明书在分析阶段即可初步判定目标软件能否满足其原来的期望，但是本文档主要是作为设计人员的软件开发的基本出发点和系统维护人员发现和添加新功能需求的基础，也是维护人员的技术支持文档之一。</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2.</a:t>
            </a:r>
            <a:r>
              <a:rPr lang="zh-CN" altLang="en-US" sz="1200" dirty="0" smtClean="0"/>
              <a:t>软件开发目标是否完成不应由系统测试阶段的人为因素决定，而应根据需求规格说明书确立的可测试标准决定。</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3.</a:t>
            </a:r>
            <a:r>
              <a:rPr lang="zh-CN" altLang="en-US" sz="1200" dirty="0" smtClean="0"/>
              <a:t>在需求分析完成后，如果用户追加需求，那么需求规格说明书将用于确定追加需求是否为新需求。如果是，开发人员必须针对新需求进行需求分析，扩充需求规格说明书，进行软件再设计。</a:t>
            </a:r>
          </a:p>
          <a:p>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5</a:t>
            </a:fld>
            <a:endParaRPr lang="zh-CN" altLang="en-US"/>
          </a:p>
        </p:txBody>
      </p:sp>
    </p:spTree>
    <p:extLst>
      <p:ext uri="{BB962C8B-B14F-4D97-AF65-F5344CB8AC3E}">
        <p14:creationId xmlns:p14="http://schemas.microsoft.com/office/powerpoint/2010/main" val="142579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系统概述</a:t>
            </a:r>
            <a:r>
              <a:rPr lang="en-US" altLang="zh-CN" dirty="0" smtClean="0"/>
              <a:t>:</a:t>
            </a:r>
            <a:r>
              <a:rPr lang="zh-CN" altLang="zh-CN" sz="1200" kern="1200" dirty="0" smtClean="0">
                <a:solidFill>
                  <a:schemeClr val="tx1"/>
                </a:solidFill>
                <a:effectLst/>
                <a:latin typeface="+mn-lt"/>
                <a:ea typeface="+mn-ea"/>
                <a:cs typeface="+mn-cs"/>
              </a:rPr>
              <a:t>本条应简述本文档适用的系统和软件的用途</a:t>
            </a:r>
            <a:endParaRPr lang="en-US" altLang="zh-CN" sz="1200" kern="1200" dirty="0" smtClean="0">
              <a:solidFill>
                <a:schemeClr val="tx1"/>
              </a:solidFill>
              <a:effectLst/>
              <a:latin typeface="+mn-lt"/>
              <a:ea typeface="+mn-ea"/>
              <a:cs typeface="+mn-cs"/>
            </a:endParaRPr>
          </a:p>
          <a:p>
            <a:r>
              <a:rPr lang="zh-CN" altLang="en-US" dirty="0" smtClean="0"/>
              <a:t>文档概述</a:t>
            </a:r>
            <a:r>
              <a:rPr lang="en-US" altLang="zh-CN" dirty="0" smtClean="0"/>
              <a:t>:</a:t>
            </a:r>
            <a:r>
              <a:rPr lang="zh-CN" altLang="zh-CN" sz="1200" kern="1200" dirty="0" smtClean="0">
                <a:solidFill>
                  <a:schemeClr val="tx1"/>
                </a:solidFill>
                <a:effectLst/>
                <a:latin typeface="+mn-lt"/>
                <a:ea typeface="+mn-ea"/>
                <a:cs typeface="+mn-cs"/>
              </a:rPr>
              <a:t>文档的用途和内容</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功能需求</a:t>
            </a:r>
            <a:r>
              <a:rPr lang="en-US" altLang="zh-CN" sz="1200" dirty="0" smtClean="0"/>
              <a:t>:</a:t>
            </a:r>
            <a:r>
              <a:rPr lang="zh-CN" altLang="zh-CN" sz="1200" kern="1200" dirty="0" smtClean="0">
                <a:solidFill>
                  <a:schemeClr val="tx1"/>
                </a:solidFill>
                <a:effectLst/>
                <a:latin typeface="+mn-lt"/>
                <a:ea typeface="+mn-ea"/>
                <a:cs typeface="+mn-cs"/>
              </a:rPr>
              <a:t>以用例图的形式给出系统功能需求的分解结构</a:t>
            </a:r>
            <a:endParaRPr lang="en-US" altLang="zh-CN" sz="1200" dirty="0" smtClean="0"/>
          </a:p>
          <a:p>
            <a:r>
              <a:rPr lang="zh-CN" altLang="en-US" sz="1200" dirty="0" smtClean="0"/>
              <a:t>数据需求</a:t>
            </a:r>
            <a:r>
              <a:rPr lang="en-US" altLang="zh-CN" sz="1200" dirty="0" smtClean="0"/>
              <a:t>:</a:t>
            </a:r>
            <a:r>
              <a:rPr lang="zh-CN" altLang="zh-CN" sz="1200" kern="1200" dirty="0" smtClean="0">
                <a:solidFill>
                  <a:schemeClr val="tx1"/>
                </a:solidFill>
                <a:effectLst/>
                <a:latin typeface="+mn-lt"/>
                <a:ea typeface="+mn-ea"/>
                <a:cs typeface="+mn-cs"/>
              </a:rPr>
              <a:t>描述该系统所涉及的数据实体。以</a:t>
            </a:r>
            <a:r>
              <a:rPr lang="en-US" altLang="zh-CN" sz="1200" kern="1200" dirty="0" smtClean="0">
                <a:solidFill>
                  <a:schemeClr val="tx1"/>
                </a:solidFill>
                <a:effectLst/>
                <a:latin typeface="+mn-lt"/>
                <a:ea typeface="+mn-ea"/>
                <a:cs typeface="+mn-cs"/>
              </a:rPr>
              <a:t>ER</a:t>
            </a:r>
            <a:r>
              <a:rPr lang="zh-CN" altLang="zh-CN" sz="1200" kern="1200" dirty="0" smtClean="0">
                <a:solidFill>
                  <a:schemeClr val="tx1"/>
                </a:solidFill>
                <a:effectLst/>
                <a:latin typeface="+mn-lt"/>
                <a:ea typeface="+mn-ea"/>
                <a:cs typeface="+mn-cs"/>
              </a:rPr>
              <a:t>图的方式给出基本的数据实体以及关系</a:t>
            </a:r>
            <a:endParaRPr lang="en-US" altLang="zh-CN" sz="1200" kern="1200" dirty="0" smtClean="0">
              <a:solidFill>
                <a:schemeClr val="tx1"/>
              </a:solidFill>
              <a:effectLst/>
              <a:latin typeface="+mn-lt"/>
              <a:ea typeface="+mn-ea"/>
              <a:cs typeface="+mn-cs"/>
            </a:endParaRPr>
          </a:p>
          <a:p>
            <a:r>
              <a:rPr lang="zh-CN" altLang="en-US" sz="1200" dirty="0" smtClean="0"/>
              <a:t>非功能需求</a:t>
            </a:r>
            <a:r>
              <a:rPr lang="en-US" altLang="zh-CN" sz="1200" dirty="0" smtClean="0"/>
              <a:t>:</a:t>
            </a:r>
            <a:r>
              <a:rPr lang="zh-CN" altLang="zh-CN" sz="1200" kern="1200" dirty="0" smtClean="0">
                <a:solidFill>
                  <a:schemeClr val="tx1"/>
                </a:solidFill>
                <a:effectLst/>
                <a:latin typeface="+mn-lt"/>
                <a:ea typeface="+mn-ea"/>
                <a:cs typeface="+mn-cs"/>
              </a:rPr>
              <a:t>系统的性能、可靠性、可扩展性、易用性、安全性等非功能需求。</a:t>
            </a:r>
            <a:endParaRPr lang="en-US" altLang="zh-CN" sz="1200" dirty="0" smtClean="0"/>
          </a:p>
          <a:p>
            <a:r>
              <a:rPr lang="zh-CN" altLang="en-US" sz="1200" dirty="0" smtClean="0"/>
              <a:t>运行需求</a:t>
            </a:r>
            <a:r>
              <a:rPr lang="en-US" altLang="zh-CN" sz="1200" dirty="0" smtClean="0"/>
              <a:t>:</a:t>
            </a:r>
            <a:r>
              <a:rPr lang="zh-CN" altLang="en-US" sz="1200" dirty="0" smtClean="0"/>
              <a:t>硬件环境、软件环境、用户界面需求</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6</a:t>
            </a:fld>
            <a:endParaRPr lang="zh-CN" altLang="en-US"/>
          </a:p>
        </p:txBody>
      </p:sp>
    </p:spTree>
    <p:extLst>
      <p:ext uri="{BB962C8B-B14F-4D97-AF65-F5344CB8AC3E}">
        <p14:creationId xmlns:p14="http://schemas.microsoft.com/office/powerpoint/2010/main" val="2417881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功能需求：用例：面向对象，</a:t>
            </a:r>
            <a:r>
              <a:rPr lang="en-US" altLang="zh-CN" dirty="0" err="1" smtClean="0"/>
              <a:t>Dfd</a:t>
            </a:r>
            <a:r>
              <a:rPr lang="en-US" altLang="zh-CN" dirty="0" smtClean="0"/>
              <a:t>:</a:t>
            </a:r>
            <a:r>
              <a:rPr lang="zh-CN" altLang="en-US" dirty="0" smtClean="0"/>
              <a:t>结构化</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7</a:t>
            </a:fld>
            <a:endParaRPr lang="zh-CN" altLang="en-US"/>
          </a:p>
        </p:txBody>
      </p:sp>
    </p:spTree>
    <p:extLst>
      <p:ext uri="{BB962C8B-B14F-4D97-AF65-F5344CB8AC3E}">
        <p14:creationId xmlns:p14="http://schemas.microsoft.com/office/powerpoint/2010/main" val="297723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混乱</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8</a:t>
            </a:fld>
            <a:endParaRPr lang="zh-CN" altLang="en-US"/>
          </a:p>
        </p:txBody>
      </p:sp>
    </p:spTree>
    <p:extLst>
      <p:ext uri="{BB962C8B-B14F-4D97-AF65-F5344CB8AC3E}">
        <p14:creationId xmlns:p14="http://schemas.microsoft.com/office/powerpoint/2010/main" val="2239447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数据字典</a:t>
            </a:r>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9</a:t>
            </a:fld>
            <a:endParaRPr lang="zh-CN" altLang="en-US"/>
          </a:p>
        </p:txBody>
      </p:sp>
    </p:spTree>
    <p:extLst>
      <p:ext uri="{BB962C8B-B14F-4D97-AF65-F5344CB8AC3E}">
        <p14:creationId xmlns:p14="http://schemas.microsoft.com/office/powerpoint/2010/main" val="3311563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系统概述：</a:t>
            </a:r>
            <a:r>
              <a:rPr lang="zh-CN" altLang="zh-CN" sz="1200" kern="1200" dirty="0" smtClean="0">
                <a:solidFill>
                  <a:schemeClr val="tx1"/>
                </a:solidFill>
                <a:effectLst/>
                <a:latin typeface="+mn-lt"/>
                <a:ea typeface="+mn-ea"/>
                <a:cs typeface="+mn-cs"/>
              </a:rPr>
              <a:t>本条应简述本文档适用的系统和软件的用途，它应描述系统和软件的一般特性；概述系统开发、运行和维护的历史</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文档：</a:t>
            </a:r>
            <a:r>
              <a:rPr lang="zh-CN" altLang="zh-CN" sz="1200" kern="1200" dirty="0" smtClean="0">
                <a:solidFill>
                  <a:schemeClr val="tx1"/>
                </a:solidFill>
                <a:effectLst/>
                <a:latin typeface="+mn-lt"/>
                <a:ea typeface="+mn-ea"/>
                <a:cs typeface="+mn-cs"/>
              </a:rPr>
              <a:t>文档的用途和内容</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需求概述：</a:t>
            </a:r>
            <a:r>
              <a:rPr lang="zh-CN" altLang="zh-CN" sz="1200" kern="1200" dirty="0" smtClean="0">
                <a:solidFill>
                  <a:schemeClr val="tx1"/>
                </a:solidFill>
                <a:effectLst/>
                <a:latin typeface="+mn-lt"/>
                <a:ea typeface="+mn-ea"/>
                <a:cs typeface="+mn-cs"/>
              </a:rPr>
              <a:t>概述系统的特性和需求，扩充软件需求说明中的信息</a:t>
            </a:r>
            <a:endParaRPr lang="en-US" altLang="zh-CN" sz="1200" kern="1200" dirty="0" smtClean="0">
              <a:solidFill>
                <a:schemeClr val="tx1"/>
              </a:solidFill>
              <a:effectLst/>
              <a:latin typeface="+mn-lt"/>
              <a:ea typeface="+mn-ea"/>
              <a:cs typeface="+mn-cs"/>
            </a:endParaRPr>
          </a:p>
          <a:p>
            <a:r>
              <a:rPr lang="zh-CN" altLang="en-US" dirty="0" smtClean="0"/>
              <a:t>体系结构设计：总体：</a:t>
            </a:r>
            <a:r>
              <a:rPr lang="zh-CN" altLang="zh-CN" sz="1200" kern="1200" dirty="0" smtClean="0">
                <a:solidFill>
                  <a:schemeClr val="tx1"/>
                </a:solidFill>
                <a:effectLst/>
                <a:latin typeface="+mn-lt"/>
                <a:ea typeface="+mn-ea"/>
                <a:cs typeface="+mn-cs"/>
              </a:rPr>
              <a:t>对于软件体系结构描述，如果开发采用的是结构化分析与设计方法，建议给出模块组成及之间的调用关系、模块间的接口描述，说明</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给出每个模块的具体功能；如果采用面向对象分析与设计方法，建议从</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4+1</a:t>
            </a:r>
            <a:r>
              <a:rPr lang="zh-CN" altLang="zh-CN" sz="1200" kern="1200" dirty="0" smtClean="0">
                <a:solidFill>
                  <a:schemeClr val="tx1"/>
                </a:solidFill>
                <a:effectLst/>
                <a:latin typeface="+mn-lt"/>
                <a:ea typeface="+mn-ea"/>
                <a:cs typeface="+mn-cs"/>
              </a:rPr>
              <a:t>视图描述软件结构：完善用例图、活动图，给出类图、时序图、状态图。</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功能分配：</a:t>
            </a:r>
            <a:r>
              <a:rPr lang="zh-CN" altLang="zh-CN" sz="1200" kern="1200" dirty="0" smtClean="0">
                <a:solidFill>
                  <a:schemeClr val="tx1"/>
                </a:solidFill>
                <a:effectLst/>
                <a:latin typeface="+mn-lt"/>
                <a:ea typeface="+mn-ea"/>
                <a:cs typeface="+mn-cs"/>
              </a:rPr>
              <a:t>说明需求文档当中各项功能要求同总体结构的对应关系</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详细：</a:t>
            </a:r>
            <a:r>
              <a:rPr lang="zh-CN" altLang="zh-CN" sz="1200" kern="1200" dirty="0" smtClean="0">
                <a:solidFill>
                  <a:schemeClr val="tx1"/>
                </a:solidFill>
                <a:effectLst/>
                <a:latin typeface="+mn-lt"/>
                <a:ea typeface="+mn-ea"/>
                <a:cs typeface="+mn-cs"/>
              </a:rPr>
              <a:t>每一小节给出一个模块（构件）的详细设计方案</a:t>
            </a:r>
          </a:p>
          <a:p>
            <a:endParaRPr lang="zh-CN" altLang="en-US" dirty="0"/>
          </a:p>
        </p:txBody>
      </p:sp>
      <p:sp>
        <p:nvSpPr>
          <p:cNvPr id="4" name="灯片编号占位符 3"/>
          <p:cNvSpPr>
            <a:spLocks noGrp="1"/>
          </p:cNvSpPr>
          <p:nvPr>
            <p:ph type="sldNum" sz="quarter" idx="10"/>
          </p:nvPr>
        </p:nvSpPr>
        <p:spPr/>
        <p:txBody>
          <a:bodyPr/>
          <a:lstStyle/>
          <a:p>
            <a:fld id="{710FB448-F69B-4A52-9ADD-8CEA0C51BF42}" type="slidenum">
              <a:rPr lang="zh-CN" altLang="en-US" smtClean="0"/>
              <a:t>11</a:t>
            </a:fld>
            <a:endParaRPr lang="zh-CN" altLang="en-US"/>
          </a:p>
        </p:txBody>
      </p:sp>
    </p:spTree>
    <p:extLst>
      <p:ext uri="{BB962C8B-B14F-4D97-AF65-F5344CB8AC3E}">
        <p14:creationId xmlns:p14="http://schemas.microsoft.com/office/powerpoint/2010/main" val="85894584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1362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788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5412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947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11/10/2015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5440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8734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11/10/2015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741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11/10/2015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466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11/10/2015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5365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A16AA21-1863-4931-97CB-99D0A168701B}" type="datetimeFigureOut">
              <a:rPr lang="en-US" smtClean="0"/>
              <a:t>11/10/2015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386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772C379-9A7C-4C87-A116-CBE9F58B04C5}" type="datetimeFigureOut">
              <a:rPr lang="en-US" smtClean="0"/>
              <a:t>11/10/2015</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4335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11/10/2015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5469050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大作业文档说明和课堂练习讲评</a:t>
            </a:r>
            <a:endParaRPr lang="zh-CN" altLang="en-US" dirty="0"/>
          </a:p>
        </p:txBody>
      </p:sp>
      <p:sp>
        <p:nvSpPr>
          <p:cNvPr id="3" name="副标题 2"/>
          <p:cNvSpPr>
            <a:spLocks noGrp="1"/>
          </p:cNvSpPr>
          <p:nvPr>
            <p:ph type="subTitle" idx="1"/>
          </p:nvPr>
        </p:nvSpPr>
        <p:spPr>
          <a:xfrm>
            <a:off x="1069848" y="4389120"/>
            <a:ext cx="7964424" cy="1304544"/>
          </a:xfrm>
        </p:spPr>
        <p:txBody>
          <a:bodyPr>
            <a:normAutofit/>
          </a:bodyPr>
          <a:lstStyle/>
          <a:p>
            <a:r>
              <a:rPr lang="zh-CN" altLang="en-US" dirty="0" smtClean="0"/>
              <a:t>软件工程助教 程元启</a:t>
            </a:r>
            <a:endParaRPr lang="en-US" altLang="zh-CN" dirty="0" smtClean="0"/>
          </a:p>
          <a:p>
            <a:r>
              <a:rPr lang="en-US" altLang="zh-CN" dirty="0" smtClean="0"/>
              <a:t>se_buaa@qq.com</a:t>
            </a:r>
          </a:p>
          <a:p>
            <a:r>
              <a:rPr lang="en-US" altLang="zh-CN" dirty="0" smtClean="0"/>
              <a:t>TEL:18811558906</a:t>
            </a:r>
          </a:p>
          <a:p>
            <a:endParaRPr lang="zh-CN" altLang="en-US" dirty="0"/>
          </a:p>
        </p:txBody>
      </p:sp>
    </p:spTree>
    <p:extLst>
      <p:ext uri="{BB962C8B-B14F-4D97-AF65-F5344CB8AC3E}">
        <p14:creationId xmlns:p14="http://schemas.microsoft.com/office/powerpoint/2010/main" val="273576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algn="ctr" eaLnBrk="1" hangingPunct="1"/>
            <a:r>
              <a:rPr lang="zh-CN" altLang="en-US" smtClean="0"/>
              <a:t>需求分析</a:t>
            </a:r>
            <a:r>
              <a:rPr lang="en-US" altLang="zh-CN" smtClean="0"/>
              <a:t>——</a:t>
            </a:r>
            <a:r>
              <a:rPr lang="zh-CN" altLang="en-US" smtClean="0"/>
              <a:t>非功能需求</a:t>
            </a:r>
          </a:p>
        </p:txBody>
      </p:sp>
      <p:sp>
        <p:nvSpPr>
          <p:cNvPr id="15363" name="内容占位符 2"/>
          <p:cNvSpPr>
            <a:spLocks noGrp="1"/>
          </p:cNvSpPr>
          <p:nvPr>
            <p:ph idx="1"/>
          </p:nvPr>
        </p:nvSpPr>
        <p:spPr/>
        <p:txBody>
          <a:bodyPr>
            <a:normAutofit/>
          </a:bodyPr>
          <a:lstStyle/>
          <a:p>
            <a:pPr eaLnBrk="1" hangingPunct="1"/>
            <a:r>
              <a:rPr lang="zh-CN" altLang="en-US" sz="2400" dirty="0" smtClean="0"/>
              <a:t>注意</a:t>
            </a:r>
            <a:endParaRPr lang="en-US" altLang="zh-CN" sz="2400" dirty="0" smtClean="0"/>
          </a:p>
          <a:p>
            <a:pPr lvl="1" eaLnBrk="1" hangingPunct="1">
              <a:buFont typeface="Wingdings" panose="05000000000000000000" pitchFamily="2" charset="2"/>
              <a:buChar char="Ø"/>
            </a:pPr>
            <a:r>
              <a:rPr lang="zh-CN" altLang="en-US" sz="2400" dirty="0" smtClean="0"/>
              <a:t>非功能需求的具体化和量化。</a:t>
            </a:r>
            <a:endParaRPr lang="en-US" altLang="zh-CN" sz="2400" dirty="0" smtClean="0"/>
          </a:p>
          <a:p>
            <a:pPr eaLnBrk="1" hangingPunct="1"/>
            <a:r>
              <a:rPr lang="zh-CN" altLang="en-US" sz="2400" dirty="0" smtClean="0"/>
              <a:t>范例</a:t>
            </a:r>
          </a:p>
        </p:txBody>
      </p:sp>
      <p:pic>
        <p:nvPicPr>
          <p:cNvPr id="15364" name="图片 3" descr="屏幕剪辑"/>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3586163"/>
            <a:ext cx="6494463"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4"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5011738"/>
            <a:ext cx="59340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线形标注 2 5"/>
          <p:cNvSpPr/>
          <p:nvPr/>
        </p:nvSpPr>
        <p:spPr>
          <a:xfrm>
            <a:off x="8661400" y="3695700"/>
            <a:ext cx="2532063" cy="611188"/>
          </a:xfrm>
          <a:prstGeom prst="borderCallout2">
            <a:avLst>
              <a:gd name="adj1" fmla="val 51695"/>
              <a:gd name="adj2" fmla="val -1791"/>
              <a:gd name="adj3" fmla="val 66420"/>
              <a:gd name="adj4" fmla="val -9773"/>
              <a:gd name="adj5" fmla="val 101812"/>
              <a:gd name="adj6" fmla="val -34495"/>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dirty="0">
                <a:solidFill>
                  <a:schemeClr val="tx1"/>
                </a:solidFill>
              </a:rPr>
              <a:t>没有量化标准</a:t>
            </a:r>
          </a:p>
        </p:txBody>
      </p:sp>
      <p:sp>
        <p:nvSpPr>
          <p:cNvPr id="7" name="线形标注 2 6"/>
          <p:cNvSpPr/>
          <p:nvPr/>
        </p:nvSpPr>
        <p:spPr>
          <a:xfrm>
            <a:off x="8261350" y="5287963"/>
            <a:ext cx="2532063" cy="612775"/>
          </a:xfrm>
          <a:prstGeom prst="borderCallout2">
            <a:avLst>
              <a:gd name="adj1" fmla="val 51695"/>
              <a:gd name="adj2" fmla="val -1791"/>
              <a:gd name="adj3" fmla="val 66420"/>
              <a:gd name="adj4" fmla="val -9773"/>
              <a:gd name="adj5" fmla="val 101812"/>
              <a:gd name="adj6" fmla="val -34495"/>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dirty="0">
                <a:solidFill>
                  <a:schemeClr val="tx1"/>
                </a:solidFill>
              </a:rPr>
              <a:t>有一定的量化标准</a:t>
            </a:r>
          </a:p>
        </p:txBody>
      </p:sp>
    </p:spTree>
    <p:extLst>
      <p:ext uri="{BB962C8B-B14F-4D97-AF65-F5344CB8AC3E}">
        <p14:creationId xmlns:p14="http://schemas.microsoft.com/office/powerpoint/2010/main" val="356022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algn="ctr" eaLnBrk="1" hangingPunct="1"/>
            <a:r>
              <a:rPr lang="zh-CN" altLang="en-US" dirty="0" smtClean="0"/>
              <a:t>系统设计说明</a:t>
            </a:r>
          </a:p>
        </p:txBody>
      </p:sp>
      <p:sp>
        <p:nvSpPr>
          <p:cNvPr id="3" name="内容占位符 2"/>
          <p:cNvSpPr>
            <a:spLocks noGrp="1"/>
          </p:cNvSpPr>
          <p:nvPr>
            <p:ph idx="1"/>
          </p:nvPr>
        </p:nvSpPr>
        <p:spPr>
          <a:xfrm>
            <a:off x="838200" y="1825625"/>
            <a:ext cx="10515600" cy="4816475"/>
          </a:xfrm>
        </p:spPr>
        <p:txBody>
          <a:bodyPr rtlCol="0">
            <a:normAutofit/>
          </a:bodyPr>
          <a:lstStyle/>
          <a:p>
            <a:pPr eaLnBrk="1" fontAlgn="auto" hangingPunct="1">
              <a:spcAft>
                <a:spcPts val="0"/>
              </a:spcAft>
              <a:defRPr/>
            </a:pPr>
            <a:r>
              <a:rPr lang="zh-CN" altLang="en-US" sz="2400" dirty="0" smtClean="0"/>
              <a:t>范围</a:t>
            </a:r>
            <a:endParaRPr lang="en-US" altLang="zh-CN" sz="2400" dirty="0" smtClean="0"/>
          </a:p>
          <a:p>
            <a:pPr marL="457200" lvl="1" indent="0" eaLnBrk="1" fontAlgn="auto" hangingPunct="1">
              <a:spcAft>
                <a:spcPts val="0"/>
              </a:spcAft>
              <a:buFont typeface="Arial" panose="020B0604020202020204" pitchFamily="34" charset="0"/>
              <a:buNone/>
              <a:defRPr/>
            </a:pPr>
            <a:r>
              <a:rPr lang="zh-CN" altLang="en-US" sz="2000" dirty="0" smtClean="0"/>
              <a:t>标识、系统概述、文档概述、术语和缩略语</a:t>
            </a:r>
            <a:endParaRPr lang="en-US" altLang="zh-CN" sz="2000" dirty="0" smtClean="0"/>
          </a:p>
          <a:p>
            <a:pPr eaLnBrk="1" fontAlgn="auto" hangingPunct="1">
              <a:spcAft>
                <a:spcPts val="0"/>
              </a:spcAft>
              <a:defRPr/>
            </a:pPr>
            <a:r>
              <a:rPr lang="zh-CN" altLang="en-US" sz="2400" dirty="0" smtClean="0"/>
              <a:t>引用文档</a:t>
            </a:r>
            <a:endParaRPr lang="en-US" altLang="zh-CN" sz="2400" dirty="0" smtClean="0"/>
          </a:p>
          <a:p>
            <a:pPr eaLnBrk="1" fontAlgn="auto" hangingPunct="1">
              <a:spcAft>
                <a:spcPts val="0"/>
              </a:spcAft>
              <a:defRPr/>
            </a:pPr>
            <a:r>
              <a:rPr lang="zh-CN" altLang="en-US" sz="2400" dirty="0" smtClean="0"/>
              <a:t>需求概述</a:t>
            </a:r>
            <a:endParaRPr lang="en-US" altLang="zh-CN" sz="2400" dirty="0" smtClean="0"/>
          </a:p>
          <a:p>
            <a:pPr eaLnBrk="1" fontAlgn="auto" hangingPunct="1">
              <a:spcAft>
                <a:spcPts val="0"/>
              </a:spcAft>
              <a:defRPr/>
            </a:pPr>
            <a:r>
              <a:rPr lang="zh-CN" altLang="en-US" sz="2400" dirty="0" smtClean="0"/>
              <a:t>体系结构设计</a:t>
            </a:r>
            <a:endParaRPr lang="en-US" altLang="zh-CN" sz="2400" dirty="0" smtClean="0"/>
          </a:p>
          <a:p>
            <a:pPr marL="457200" lvl="1" indent="0" eaLnBrk="1" fontAlgn="auto" hangingPunct="1">
              <a:spcAft>
                <a:spcPts val="0"/>
              </a:spcAft>
              <a:buFont typeface="Arial" panose="020B0604020202020204" pitchFamily="34" charset="0"/>
              <a:buNone/>
              <a:defRPr/>
            </a:pPr>
            <a:r>
              <a:rPr lang="zh-CN" altLang="en-US" sz="2000" dirty="0" smtClean="0"/>
              <a:t>总体结构、功能分配、关键问题及解决方案</a:t>
            </a:r>
            <a:endParaRPr lang="en-US" altLang="zh-CN" sz="2000" dirty="0" smtClean="0"/>
          </a:p>
          <a:p>
            <a:pPr eaLnBrk="1" fontAlgn="auto" hangingPunct="1">
              <a:spcAft>
                <a:spcPts val="0"/>
              </a:spcAft>
              <a:defRPr/>
            </a:pPr>
            <a:r>
              <a:rPr lang="zh-CN" altLang="en-US" sz="2400" dirty="0" smtClean="0"/>
              <a:t>接口设计</a:t>
            </a:r>
            <a:endParaRPr lang="en-US" altLang="zh-CN" sz="2400" dirty="0" smtClean="0"/>
          </a:p>
          <a:p>
            <a:pPr marL="457200" lvl="1" indent="0" eaLnBrk="1" fontAlgn="auto" hangingPunct="1">
              <a:spcAft>
                <a:spcPts val="0"/>
              </a:spcAft>
              <a:buFont typeface="Arial" panose="020B0604020202020204" pitchFamily="34" charset="0"/>
              <a:buNone/>
              <a:defRPr/>
            </a:pPr>
            <a:r>
              <a:rPr lang="zh-CN" altLang="en-US" sz="2000" dirty="0" smtClean="0"/>
              <a:t>用户界面设计、外部接口设计、内部接口设计</a:t>
            </a:r>
            <a:endParaRPr lang="en-US" altLang="zh-CN" sz="2000" dirty="0" smtClean="0"/>
          </a:p>
          <a:p>
            <a:pPr eaLnBrk="1" fontAlgn="auto" hangingPunct="1">
              <a:spcAft>
                <a:spcPts val="0"/>
              </a:spcAft>
              <a:defRPr/>
            </a:pPr>
            <a:r>
              <a:rPr lang="zh-CN" altLang="en-US" sz="2400" dirty="0" smtClean="0"/>
              <a:t>数据结构设计</a:t>
            </a:r>
            <a:endParaRPr lang="en-US" altLang="zh-CN" sz="2400" dirty="0" smtClean="0"/>
          </a:p>
          <a:p>
            <a:pPr marL="457200" lvl="1" indent="0" eaLnBrk="1" fontAlgn="auto" hangingPunct="1">
              <a:spcAft>
                <a:spcPts val="0"/>
              </a:spcAft>
              <a:buFont typeface="Arial" panose="020B0604020202020204" pitchFamily="34" charset="0"/>
              <a:buNone/>
              <a:defRPr/>
            </a:pPr>
            <a:r>
              <a:rPr lang="zh-CN" altLang="en-US" sz="2000" dirty="0" smtClean="0"/>
              <a:t>公共数据结构设计、数据库设计</a:t>
            </a:r>
            <a:endParaRPr lang="en-US" altLang="zh-CN" sz="2000" dirty="0" smtClean="0"/>
          </a:p>
          <a:p>
            <a:pPr eaLnBrk="1" fontAlgn="auto" hangingPunct="1">
              <a:spcAft>
                <a:spcPts val="0"/>
              </a:spcAft>
              <a:defRPr/>
            </a:pPr>
            <a:r>
              <a:rPr lang="zh-CN" altLang="en-US" sz="2400" dirty="0" smtClean="0"/>
              <a:t>详细设计</a:t>
            </a:r>
          </a:p>
        </p:txBody>
      </p:sp>
    </p:spTree>
    <p:extLst>
      <p:ext uri="{BB962C8B-B14F-4D97-AF65-F5344CB8AC3E}">
        <p14:creationId xmlns:p14="http://schemas.microsoft.com/office/powerpoint/2010/main" val="372034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pPr algn="ctr"/>
            <a:r>
              <a:rPr lang="zh-CN" altLang="en-US" dirty="0"/>
              <a:t>系统设计说明</a:t>
            </a:r>
            <a:endParaRPr lang="zh-CN" altLang="en-US" dirty="0" smtClean="0"/>
          </a:p>
        </p:txBody>
      </p:sp>
      <p:sp>
        <p:nvSpPr>
          <p:cNvPr id="17411" name="内容占位符 2"/>
          <p:cNvSpPr>
            <a:spLocks noGrp="1"/>
          </p:cNvSpPr>
          <p:nvPr>
            <p:ph idx="1"/>
          </p:nvPr>
        </p:nvSpPr>
        <p:spPr/>
        <p:txBody>
          <a:bodyPr/>
          <a:lstStyle/>
          <a:p>
            <a:pPr eaLnBrk="1" hangingPunct="1"/>
            <a:r>
              <a:rPr lang="zh-CN" altLang="en-US" dirty="0" smtClean="0"/>
              <a:t>注意</a:t>
            </a:r>
            <a:endParaRPr lang="en-US" altLang="zh-CN" dirty="0" smtClean="0"/>
          </a:p>
          <a:p>
            <a:pPr lvl="1" eaLnBrk="1" hangingPunct="1">
              <a:buFont typeface="Wingdings" panose="05000000000000000000" pitchFamily="2" charset="2"/>
              <a:buChar char="Ø"/>
            </a:pPr>
            <a:r>
              <a:rPr lang="zh-CN" altLang="en-US" dirty="0" smtClean="0"/>
              <a:t>设计文档和需求文档、计划文档间的一致性，同一个文档内容的一致性；</a:t>
            </a:r>
            <a:endParaRPr lang="en-US" altLang="zh-CN" dirty="0" smtClean="0"/>
          </a:p>
          <a:p>
            <a:pPr lvl="1" eaLnBrk="1" hangingPunct="1">
              <a:buFont typeface="Wingdings" panose="05000000000000000000" pitchFamily="2" charset="2"/>
              <a:buChar char="Ø"/>
            </a:pPr>
            <a:r>
              <a:rPr lang="zh-CN" altLang="en-US" dirty="0" smtClean="0"/>
              <a:t>单纯的文字描述，缺少图形化模型；</a:t>
            </a:r>
            <a:endParaRPr lang="en-US" altLang="zh-CN" dirty="0" smtClean="0"/>
          </a:p>
          <a:p>
            <a:pPr eaLnBrk="1" hangingPunct="1"/>
            <a:r>
              <a:rPr lang="zh-CN" altLang="en-US" dirty="0" smtClean="0"/>
              <a:t>范例</a:t>
            </a:r>
          </a:p>
        </p:txBody>
      </p:sp>
      <p:pic>
        <p:nvPicPr>
          <p:cNvPr id="17412" name="图片 3" descr="屏幕剪辑"/>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7575" y="3524250"/>
            <a:ext cx="43338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文本框 4"/>
          <p:cNvSpPr txBox="1">
            <a:spLocks noChangeArrowheads="1"/>
          </p:cNvSpPr>
          <p:nvPr/>
        </p:nvSpPr>
        <p:spPr bwMode="auto">
          <a:xfrm>
            <a:off x="5459413" y="5849938"/>
            <a:ext cx="5894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dirty="0"/>
              <a:t>缺点：软件开发方法说明使用面向对象方法，在设计阶段用的是流程图（结构化方法）</a:t>
            </a:r>
          </a:p>
        </p:txBody>
      </p:sp>
      <p:pic>
        <p:nvPicPr>
          <p:cNvPr id="17414" name="图片 5"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2288" y="3717925"/>
            <a:ext cx="650875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p:nvPr/>
        </p:nvCxnSpPr>
        <p:spPr>
          <a:xfrm>
            <a:off x="6383338" y="2846388"/>
            <a:ext cx="587375" cy="677862"/>
          </a:xfrm>
          <a:prstGeom prst="straightConnector1">
            <a:avLst/>
          </a:prstGeom>
          <a:ln w="38100" cmpd="sn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58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pPr algn="ctr"/>
            <a:r>
              <a:rPr lang="zh-CN" altLang="en-US" dirty="0"/>
              <a:t>系统设计说明</a:t>
            </a:r>
            <a:endParaRPr lang="zh-CN" altLang="en-US" dirty="0" smtClean="0"/>
          </a:p>
        </p:txBody>
      </p:sp>
      <p:sp>
        <p:nvSpPr>
          <p:cNvPr id="19459" name="内容占位符 2"/>
          <p:cNvSpPr>
            <a:spLocks noGrp="1"/>
          </p:cNvSpPr>
          <p:nvPr>
            <p:ph idx="1"/>
          </p:nvPr>
        </p:nvSpPr>
        <p:spPr/>
        <p:txBody>
          <a:bodyPr/>
          <a:lstStyle/>
          <a:p>
            <a:pPr eaLnBrk="1" hangingPunct="1"/>
            <a:r>
              <a:rPr lang="zh-CN" altLang="en-US" smtClean="0"/>
              <a:t>注意</a:t>
            </a:r>
            <a:endParaRPr lang="en-US" altLang="zh-CN" smtClean="0"/>
          </a:p>
          <a:p>
            <a:pPr lvl="1" eaLnBrk="1" hangingPunct="1">
              <a:buFont typeface="Wingdings" panose="05000000000000000000" pitchFamily="2" charset="2"/>
              <a:buChar char="Ø"/>
            </a:pPr>
            <a:r>
              <a:rPr lang="zh-CN" altLang="en-US" smtClean="0"/>
              <a:t>设计阶段的界面设计需要说明界面的设计决策、实现逻辑等。</a:t>
            </a:r>
            <a:endParaRPr lang="en-US" altLang="zh-CN" smtClean="0"/>
          </a:p>
          <a:p>
            <a:pPr eaLnBrk="1" hangingPunct="1"/>
            <a:r>
              <a:rPr lang="zh-CN" altLang="en-US" smtClean="0"/>
              <a:t>范例</a:t>
            </a:r>
          </a:p>
        </p:txBody>
      </p:sp>
      <p:pic>
        <p:nvPicPr>
          <p:cNvPr id="19460" name="图片 3"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6213" y="2970213"/>
            <a:ext cx="3840162"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文本框 4"/>
          <p:cNvSpPr txBox="1">
            <a:spLocks noChangeArrowheads="1"/>
          </p:cNvSpPr>
          <p:nvPr/>
        </p:nvSpPr>
        <p:spPr bwMode="auto">
          <a:xfrm>
            <a:off x="2005013" y="3833813"/>
            <a:ext cx="3987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dirty="0"/>
              <a:t>缺点：此处界面设计只是给出了界面效果图</a:t>
            </a:r>
          </a:p>
        </p:txBody>
      </p:sp>
    </p:spTree>
    <p:extLst>
      <p:ext uri="{BB962C8B-B14F-4D97-AF65-F5344CB8AC3E}">
        <p14:creationId xmlns:p14="http://schemas.microsoft.com/office/powerpoint/2010/main" val="52295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algn="ctr"/>
            <a:r>
              <a:rPr lang="zh-CN" altLang="en-US" dirty="0"/>
              <a:t>系统设计说明</a:t>
            </a:r>
            <a:endParaRPr lang="zh-CN" altLang="en-US" dirty="0" smtClean="0"/>
          </a:p>
        </p:txBody>
      </p:sp>
      <p:sp>
        <p:nvSpPr>
          <p:cNvPr id="3" name="内容占位符 2"/>
          <p:cNvSpPr>
            <a:spLocks noGrp="1"/>
          </p:cNvSpPr>
          <p:nvPr>
            <p:ph idx="1"/>
          </p:nvPr>
        </p:nvSpPr>
        <p:spPr/>
        <p:txBody>
          <a:bodyPr rtlCol="0">
            <a:normAutofit/>
          </a:bodyPr>
          <a:lstStyle/>
          <a:p>
            <a:pPr eaLnBrk="1" fontAlgn="auto" hangingPunct="1">
              <a:spcAft>
                <a:spcPts val="0"/>
              </a:spcAft>
              <a:defRPr/>
            </a:pPr>
            <a:r>
              <a:rPr lang="zh-CN" altLang="en-US" dirty="0" smtClean="0"/>
              <a:t>注意</a:t>
            </a:r>
            <a:endParaRPr lang="en-US" altLang="zh-CN" dirty="0" smtClean="0"/>
          </a:p>
          <a:p>
            <a:pPr lvl="1" eaLnBrk="1" fontAlgn="auto" hangingPunct="1">
              <a:spcAft>
                <a:spcPts val="0"/>
              </a:spcAft>
              <a:buFont typeface="Wingdings" panose="05000000000000000000" pitchFamily="2" charset="2"/>
              <a:buChar char="Ø"/>
              <a:defRPr/>
            </a:pPr>
            <a:r>
              <a:rPr lang="zh-CN" altLang="en-US" dirty="0" smtClean="0"/>
              <a:t>图表工具的使用不合理。</a:t>
            </a:r>
            <a:endParaRPr lang="en-US" altLang="zh-CN" dirty="0" smtClean="0"/>
          </a:p>
          <a:p>
            <a:pPr eaLnBrk="1" fontAlgn="auto" hangingPunct="1">
              <a:spcAft>
                <a:spcPts val="0"/>
              </a:spcAft>
              <a:defRPr/>
            </a:pPr>
            <a:r>
              <a:rPr lang="zh-CN" altLang="en-US" dirty="0" smtClean="0"/>
              <a:t>范例</a:t>
            </a:r>
            <a:endParaRPr lang="en-US" altLang="zh-CN" dirty="0" smtClean="0"/>
          </a:p>
          <a:p>
            <a:pPr marL="0" indent="0" eaLnBrk="1" fontAlgn="auto" hangingPunct="1">
              <a:spcAft>
                <a:spcPts val="0"/>
              </a:spcAft>
              <a:buFont typeface="Arial" panose="020B0604020202020204" pitchFamily="34" charset="0"/>
              <a:buNone/>
              <a:defRPr/>
            </a:pPr>
            <a:endParaRPr lang="zh-CN" altLang="en-US" dirty="0" smtClean="0"/>
          </a:p>
        </p:txBody>
      </p:sp>
      <p:pic>
        <p:nvPicPr>
          <p:cNvPr id="20484" name="图片 3" descr="屏幕剪辑"/>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54400"/>
            <a:ext cx="5773738"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文本框 4"/>
          <p:cNvSpPr txBox="1">
            <a:spLocks noChangeArrowheads="1"/>
          </p:cNvSpPr>
          <p:nvPr/>
        </p:nvSpPr>
        <p:spPr bwMode="auto">
          <a:xfrm>
            <a:off x="7488238" y="3554413"/>
            <a:ext cx="3865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a:t>缺点：此处数据库设计只是用表简单说明，而使用</a:t>
            </a:r>
            <a:r>
              <a:rPr lang="en-US" altLang="zh-CN" sz="2000"/>
              <a:t>ER</a:t>
            </a:r>
            <a:r>
              <a:rPr lang="zh-CN" altLang="en-US" sz="2000"/>
              <a:t>图、数据流图、数据字典描述更合理。</a:t>
            </a:r>
          </a:p>
        </p:txBody>
      </p:sp>
    </p:spTree>
    <p:extLst>
      <p:ext uri="{BB962C8B-B14F-4D97-AF65-F5344CB8AC3E}">
        <p14:creationId xmlns:p14="http://schemas.microsoft.com/office/powerpoint/2010/main" val="12905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algn="ctr"/>
            <a:r>
              <a:rPr lang="zh-CN" altLang="en-US" dirty="0"/>
              <a:t>系统设计说明</a:t>
            </a:r>
            <a:endParaRPr lang="zh-CN" altLang="en-US" dirty="0" smtClean="0"/>
          </a:p>
        </p:txBody>
      </p:sp>
      <p:sp>
        <p:nvSpPr>
          <p:cNvPr id="21507" name="内容占位符 2"/>
          <p:cNvSpPr>
            <a:spLocks noGrp="1"/>
          </p:cNvSpPr>
          <p:nvPr>
            <p:ph idx="1"/>
          </p:nvPr>
        </p:nvSpPr>
        <p:spPr/>
        <p:txBody>
          <a:bodyPr/>
          <a:lstStyle/>
          <a:p>
            <a:pPr eaLnBrk="1" hangingPunct="1"/>
            <a:r>
              <a:rPr lang="zh-CN" altLang="en-US" smtClean="0"/>
              <a:t>范例</a:t>
            </a:r>
            <a:endParaRPr lang="en-US" altLang="zh-CN" smtClean="0"/>
          </a:p>
          <a:p>
            <a:pPr marL="457200" lvl="1" indent="0" eaLnBrk="1" hangingPunct="1">
              <a:buFont typeface="Arial" panose="020B0604020202020204" pitchFamily="34" charset="0"/>
              <a:buNone/>
            </a:pPr>
            <a:r>
              <a:rPr lang="zh-CN" altLang="en-US" smtClean="0"/>
              <a:t>优点：使用时序图、类图等进行系统设计建模；用</a:t>
            </a:r>
            <a:r>
              <a:rPr lang="en-US" altLang="zh-CN" smtClean="0"/>
              <a:t>ER</a:t>
            </a:r>
            <a:r>
              <a:rPr lang="zh-CN" altLang="en-US" smtClean="0"/>
              <a:t>图等进行数据库建模</a:t>
            </a:r>
          </a:p>
        </p:txBody>
      </p:sp>
      <p:pic>
        <p:nvPicPr>
          <p:cNvPr id="21508" name="图片 3" descr="屏幕剪辑"/>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11500"/>
            <a:ext cx="6611938"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4"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46988" y="3817938"/>
            <a:ext cx="4545012"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07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lgn="ctr" eaLnBrk="1" hangingPunct="1"/>
            <a:r>
              <a:rPr lang="zh-CN" altLang="en-US" smtClean="0"/>
              <a:t>测试计划</a:t>
            </a:r>
            <a:r>
              <a:rPr lang="en-US" altLang="zh-CN" smtClean="0"/>
              <a:t>——</a:t>
            </a:r>
            <a:r>
              <a:rPr lang="zh-CN" altLang="en-US" smtClean="0"/>
              <a:t>文档模板</a:t>
            </a:r>
          </a:p>
        </p:txBody>
      </p:sp>
      <p:sp>
        <p:nvSpPr>
          <p:cNvPr id="22531" name="内容占位符 2"/>
          <p:cNvSpPr>
            <a:spLocks noGrp="1"/>
          </p:cNvSpPr>
          <p:nvPr>
            <p:ph idx="1"/>
          </p:nvPr>
        </p:nvSpPr>
        <p:spPr/>
        <p:txBody>
          <a:bodyPr/>
          <a:lstStyle/>
          <a:p>
            <a:pPr eaLnBrk="1" hangingPunct="1"/>
            <a:r>
              <a:rPr lang="zh-CN" altLang="en-US" smtClean="0"/>
              <a:t>引言</a:t>
            </a:r>
            <a:endParaRPr lang="en-US" altLang="zh-CN" smtClean="0"/>
          </a:p>
          <a:p>
            <a:pPr marL="457200" lvl="1" indent="0" eaLnBrk="1" hangingPunct="1">
              <a:buFont typeface="Arial" panose="020B0604020202020204" pitchFamily="34" charset="0"/>
              <a:buNone/>
            </a:pPr>
            <a:r>
              <a:rPr lang="zh-CN" altLang="en-US" smtClean="0"/>
              <a:t>编写目的、背景、定义、参考资料</a:t>
            </a:r>
            <a:endParaRPr lang="en-US" altLang="zh-CN" smtClean="0"/>
          </a:p>
          <a:p>
            <a:pPr eaLnBrk="1" hangingPunct="1"/>
            <a:r>
              <a:rPr lang="zh-CN" altLang="en-US" smtClean="0"/>
              <a:t>计划</a:t>
            </a:r>
            <a:endParaRPr lang="en-US" altLang="zh-CN" smtClean="0"/>
          </a:p>
          <a:p>
            <a:pPr marL="457200" lvl="1" indent="0" eaLnBrk="1" hangingPunct="1">
              <a:buFont typeface="Arial" panose="020B0604020202020204" pitchFamily="34" charset="0"/>
              <a:buNone/>
            </a:pPr>
            <a:r>
              <a:rPr lang="zh-CN" altLang="en-US" smtClean="0"/>
              <a:t>软件说明、测试内容、测试（进度安排、条件、测试资料、测试培训）</a:t>
            </a:r>
            <a:endParaRPr lang="en-US" altLang="zh-CN" smtClean="0"/>
          </a:p>
          <a:p>
            <a:pPr eaLnBrk="1" hangingPunct="1"/>
            <a:r>
              <a:rPr lang="zh-CN" altLang="en-US" smtClean="0"/>
              <a:t>测试设计说明</a:t>
            </a:r>
            <a:endParaRPr lang="en-US" altLang="zh-CN" smtClean="0"/>
          </a:p>
          <a:p>
            <a:pPr marL="457200" lvl="1" indent="0" eaLnBrk="1" hangingPunct="1">
              <a:buFont typeface="Arial" panose="020B0604020202020204" pitchFamily="34" charset="0"/>
              <a:buNone/>
            </a:pPr>
            <a:r>
              <a:rPr lang="zh-CN" altLang="en-US" smtClean="0"/>
              <a:t>测试（控制、输入、输出）、过程</a:t>
            </a:r>
            <a:endParaRPr lang="en-US" altLang="zh-CN" smtClean="0"/>
          </a:p>
          <a:p>
            <a:pPr eaLnBrk="1" hangingPunct="1"/>
            <a:r>
              <a:rPr lang="zh-CN" altLang="en-US" smtClean="0"/>
              <a:t>评价准则</a:t>
            </a:r>
            <a:endParaRPr lang="en-US" altLang="zh-CN" smtClean="0"/>
          </a:p>
          <a:p>
            <a:pPr marL="457200" lvl="1" indent="0" eaLnBrk="1" hangingPunct="1">
              <a:buFont typeface="Arial" panose="020B0604020202020204" pitchFamily="34" charset="0"/>
              <a:buNone/>
            </a:pPr>
            <a:r>
              <a:rPr lang="zh-CN" altLang="en-US" smtClean="0"/>
              <a:t>范围、数据、尺度</a:t>
            </a:r>
          </a:p>
        </p:txBody>
      </p:sp>
    </p:spTree>
    <p:extLst>
      <p:ext uri="{BB962C8B-B14F-4D97-AF65-F5344CB8AC3E}">
        <p14:creationId xmlns:p14="http://schemas.microsoft.com/office/powerpoint/2010/main" val="239750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algn="ctr" eaLnBrk="1" hangingPunct="1"/>
            <a:r>
              <a:rPr lang="zh-CN" altLang="en-US" smtClean="0"/>
              <a:t>测试计划</a:t>
            </a:r>
          </a:p>
        </p:txBody>
      </p:sp>
      <p:sp>
        <p:nvSpPr>
          <p:cNvPr id="23555" name="内容占位符 2"/>
          <p:cNvSpPr>
            <a:spLocks noGrp="1"/>
          </p:cNvSpPr>
          <p:nvPr>
            <p:ph idx="1"/>
          </p:nvPr>
        </p:nvSpPr>
        <p:spPr/>
        <p:txBody>
          <a:bodyPr/>
          <a:lstStyle/>
          <a:p>
            <a:pPr eaLnBrk="1" hangingPunct="1"/>
            <a:r>
              <a:rPr lang="zh-CN" altLang="en-US" smtClean="0"/>
              <a:t>注意</a:t>
            </a:r>
            <a:endParaRPr lang="en-US" altLang="zh-CN" smtClean="0"/>
          </a:p>
          <a:p>
            <a:pPr lvl="1" eaLnBrk="1" hangingPunct="1">
              <a:buFont typeface="Wingdings" panose="05000000000000000000" pitchFamily="2" charset="2"/>
              <a:buChar char="Ø"/>
            </a:pPr>
            <a:r>
              <a:rPr lang="zh-CN" altLang="en-US" smtClean="0"/>
              <a:t>文档间的一致性，测试计划应测试设计是否满足需求等。</a:t>
            </a:r>
            <a:endParaRPr lang="en-US" altLang="zh-CN" smtClean="0"/>
          </a:p>
          <a:p>
            <a:pPr lvl="1" eaLnBrk="1" hangingPunct="1">
              <a:buFont typeface="Wingdings" panose="05000000000000000000" pitchFamily="2" charset="2"/>
              <a:buChar char="Ø"/>
            </a:pPr>
            <a:r>
              <a:rPr lang="zh-CN" altLang="en-US" smtClean="0"/>
              <a:t>测试计划与软件说明、测试内容的一致性。</a:t>
            </a:r>
            <a:endParaRPr lang="en-US" altLang="zh-CN" smtClean="0"/>
          </a:p>
          <a:p>
            <a:pPr eaLnBrk="1" hangingPunct="1"/>
            <a:r>
              <a:rPr lang="zh-CN" altLang="en-US" smtClean="0"/>
              <a:t>范例</a:t>
            </a:r>
          </a:p>
        </p:txBody>
      </p:sp>
      <p:pic>
        <p:nvPicPr>
          <p:cNvPr id="23556" name="图片 3"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76650"/>
            <a:ext cx="4410075"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4" descr="屏幕剪辑"/>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07325" y="4249738"/>
            <a:ext cx="4125913"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文本框 5"/>
          <p:cNvSpPr txBox="1">
            <a:spLocks noChangeArrowheads="1"/>
          </p:cNvSpPr>
          <p:nvPr/>
        </p:nvSpPr>
        <p:spPr bwMode="auto">
          <a:xfrm>
            <a:off x="5248275" y="4192588"/>
            <a:ext cx="229076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a:t>错误：</a:t>
            </a:r>
            <a:endParaRPr lang="en-US" altLang="zh-CN" sz="2000"/>
          </a:p>
          <a:p>
            <a:pPr>
              <a:lnSpc>
                <a:spcPct val="100000"/>
              </a:lnSpc>
              <a:spcBef>
                <a:spcPct val="0"/>
              </a:spcBef>
              <a:buFontTx/>
              <a:buNone/>
            </a:pPr>
            <a:r>
              <a:rPr lang="en-US" altLang="zh-CN" sz="2000"/>
              <a:t>1.</a:t>
            </a:r>
            <a:r>
              <a:rPr lang="zh-CN" altLang="en-US" sz="2000"/>
              <a:t>右图测试计划与左图所示的功能结构不一致。</a:t>
            </a:r>
            <a:endParaRPr lang="en-US" altLang="zh-CN" sz="2000"/>
          </a:p>
          <a:p>
            <a:pPr>
              <a:lnSpc>
                <a:spcPct val="100000"/>
              </a:lnSpc>
              <a:spcBef>
                <a:spcPct val="0"/>
              </a:spcBef>
              <a:buFontTx/>
              <a:buNone/>
            </a:pPr>
            <a:r>
              <a:rPr lang="en-US" altLang="zh-CN" sz="2000"/>
              <a:t>2.</a:t>
            </a:r>
            <a:r>
              <a:rPr lang="zh-CN" altLang="en-US" sz="2000"/>
              <a:t>测试计划没有分配人员。</a:t>
            </a:r>
          </a:p>
        </p:txBody>
      </p:sp>
    </p:spTree>
    <p:extLst>
      <p:ext uri="{BB962C8B-B14F-4D97-AF65-F5344CB8AC3E}">
        <p14:creationId xmlns:p14="http://schemas.microsoft.com/office/powerpoint/2010/main" val="360643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algn="ctr" eaLnBrk="1" hangingPunct="1"/>
            <a:r>
              <a:rPr lang="zh-CN" altLang="en-US" smtClean="0"/>
              <a:t>测试计划</a:t>
            </a:r>
          </a:p>
        </p:txBody>
      </p:sp>
      <p:sp>
        <p:nvSpPr>
          <p:cNvPr id="24579" name="内容占位符 2"/>
          <p:cNvSpPr>
            <a:spLocks noGrp="1"/>
          </p:cNvSpPr>
          <p:nvPr>
            <p:ph idx="1"/>
          </p:nvPr>
        </p:nvSpPr>
        <p:spPr/>
        <p:txBody>
          <a:bodyPr/>
          <a:lstStyle/>
          <a:p>
            <a:pPr eaLnBrk="1" hangingPunct="1"/>
            <a:r>
              <a:rPr lang="zh-CN" altLang="en-US" smtClean="0"/>
              <a:t>注意</a:t>
            </a:r>
            <a:endParaRPr lang="en-US" altLang="zh-CN" smtClean="0"/>
          </a:p>
          <a:p>
            <a:pPr lvl="1" eaLnBrk="1" hangingPunct="1">
              <a:buFont typeface="Wingdings" panose="05000000000000000000" pitchFamily="2" charset="2"/>
              <a:buChar char="Ø"/>
            </a:pPr>
            <a:r>
              <a:rPr lang="zh-CN" altLang="en-US" smtClean="0"/>
              <a:t>测试设计说明应体现测试原则，如：测试路径覆盖等。</a:t>
            </a:r>
            <a:endParaRPr lang="en-US" altLang="zh-CN" smtClean="0"/>
          </a:p>
          <a:p>
            <a:pPr lvl="1" eaLnBrk="1" hangingPunct="1">
              <a:buFont typeface="Wingdings" panose="05000000000000000000" pitchFamily="2" charset="2"/>
              <a:buChar char="Ø"/>
            </a:pPr>
            <a:r>
              <a:rPr lang="zh-CN" altLang="en-US" smtClean="0"/>
              <a:t>过程、控制等应该明确。</a:t>
            </a:r>
            <a:endParaRPr lang="en-US" altLang="zh-CN" smtClean="0"/>
          </a:p>
          <a:p>
            <a:pPr eaLnBrk="1" hangingPunct="1"/>
            <a:r>
              <a:rPr lang="zh-CN" altLang="en-US" smtClean="0"/>
              <a:t>范例</a:t>
            </a:r>
          </a:p>
        </p:txBody>
      </p:sp>
      <p:pic>
        <p:nvPicPr>
          <p:cNvPr id="24580" name="图片 3" descr="屏幕剪辑"/>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84625"/>
            <a:ext cx="50292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图片 4"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4337050"/>
            <a:ext cx="55737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线形标注 1 5"/>
          <p:cNvSpPr/>
          <p:nvPr/>
        </p:nvSpPr>
        <p:spPr>
          <a:xfrm>
            <a:off x="2708275" y="3346450"/>
            <a:ext cx="3381375" cy="638175"/>
          </a:xfrm>
          <a:prstGeom prst="borderCallout1">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缺点：只有输入输出，没有体现控制和测试原则</a:t>
            </a:r>
          </a:p>
        </p:txBody>
      </p:sp>
      <p:sp>
        <p:nvSpPr>
          <p:cNvPr id="7" name="线形标注 1 6"/>
          <p:cNvSpPr/>
          <p:nvPr/>
        </p:nvSpPr>
        <p:spPr>
          <a:xfrm>
            <a:off x="6694488" y="2967038"/>
            <a:ext cx="3395662" cy="974725"/>
          </a:xfrm>
          <a:prstGeom prst="borderCallout1">
            <a:avLst>
              <a:gd name="adj1" fmla="val 43074"/>
              <a:gd name="adj2" fmla="val 99830"/>
              <a:gd name="adj3" fmla="val 190878"/>
              <a:gd name="adj4" fmla="val 121871"/>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chemeClr val="tx1"/>
                </a:solidFill>
              </a:rPr>
              <a:t>优点：过程描述较明确。</a:t>
            </a:r>
            <a:endParaRPr lang="en-US" altLang="zh-CN" dirty="0">
              <a:solidFill>
                <a:schemeClr val="tx1"/>
              </a:solidFill>
            </a:endParaRPr>
          </a:p>
          <a:p>
            <a:pPr>
              <a:defRPr/>
            </a:pPr>
            <a:r>
              <a:rPr lang="zh-CN" altLang="en-US" dirty="0">
                <a:solidFill>
                  <a:schemeClr val="tx1"/>
                </a:solidFill>
              </a:rPr>
              <a:t>缺点：测试过程没有体现测试的完备性</a:t>
            </a:r>
          </a:p>
        </p:txBody>
      </p:sp>
    </p:spTree>
    <p:extLst>
      <p:ext uri="{BB962C8B-B14F-4D97-AF65-F5344CB8AC3E}">
        <p14:creationId xmlns:p14="http://schemas.microsoft.com/office/powerpoint/2010/main" val="3681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algn="ctr" eaLnBrk="1" hangingPunct="1"/>
            <a:r>
              <a:rPr lang="zh-CN" altLang="en-US" smtClean="0"/>
              <a:t>测试报告</a:t>
            </a:r>
            <a:r>
              <a:rPr lang="en-US" altLang="zh-CN" smtClean="0"/>
              <a:t>——</a:t>
            </a:r>
            <a:r>
              <a:rPr lang="zh-CN" altLang="en-US" smtClean="0"/>
              <a:t>文档模板</a:t>
            </a:r>
          </a:p>
        </p:txBody>
      </p:sp>
      <p:sp>
        <p:nvSpPr>
          <p:cNvPr id="25603" name="内容占位符 2"/>
          <p:cNvSpPr>
            <a:spLocks noGrp="1"/>
          </p:cNvSpPr>
          <p:nvPr>
            <p:ph idx="1"/>
          </p:nvPr>
        </p:nvSpPr>
        <p:spPr/>
        <p:txBody>
          <a:bodyPr>
            <a:normAutofit fontScale="85000" lnSpcReduction="20000"/>
          </a:bodyPr>
          <a:lstStyle/>
          <a:p>
            <a:pPr eaLnBrk="1" hangingPunct="1"/>
            <a:r>
              <a:rPr lang="zh-CN" altLang="en-US" sz="2000" smtClean="0"/>
              <a:t>范围</a:t>
            </a:r>
            <a:endParaRPr lang="en-US" altLang="zh-CN" sz="2000" smtClean="0"/>
          </a:p>
          <a:p>
            <a:pPr marL="457200" lvl="1" indent="0" eaLnBrk="1" hangingPunct="1">
              <a:buFont typeface="Arial" panose="020B0604020202020204" pitchFamily="34" charset="0"/>
              <a:buNone/>
            </a:pPr>
            <a:r>
              <a:rPr lang="zh-CN" altLang="en-US" sz="1800" smtClean="0"/>
              <a:t>标识、系统概述、文档概述、术语和缩略语</a:t>
            </a:r>
            <a:endParaRPr lang="en-US" altLang="zh-CN" sz="1800" smtClean="0"/>
          </a:p>
          <a:p>
            <a:pPr eaLnBrk="1" hangingPunct="1"/>
            <a:r>
              <a:rPr lang="zh-CN" altLang="en-US" sz="2000" smtClean="0"/>
              <a:t>引用文档</a:t>
            </a:r>
            <a:endParaRPr lang="en-US" altLang="zh-CN" sz="2000" smtClean="0"/>
          </a:p>
          <a:p>
            <a:pPr eaLnBrk="1" hangingPunct="1"/>
            <a:r>
              <a:rPr lang="zh-CN" altLang="en-US" sz="2000" smtClean="0"/>
              <a:t>任务概述</a:t>
            </a:r>
            <a:endParaRPr lang="en-US" altLang="zh-CN" sz="2000" smtClean="0"/>
          </a:p>
          <a:p>
            <a:pPr eaLnBrk="1" hangingPunct="1"/>
            <a:r>
              <a:rPr lang="zh-CN" altLang="en-US" sz="2000" smtClean="0"/>
              <a:t>测试准备</a:t>
            </a:r>
            <a:endParaRPr lang="en-US" altLang="zh-CN" sz="2000" smtClean="0"/>
          </a:p>
          <a:p>
            <a:pPr eaLnBrk="1" hangingPunct="1"/>
            <a:r>
              <a:rPr lang="zh-CN" altLang="en-US" sz="2000" smtClean="0"/>
              <a:t>测试用例设计</a:t>
            </a:r>
            <a:endParaRPr lang="en-US" altLang="zh-CN" sz="2000" smtClean="0"/>
          </a:p>
          <a:p>
            <a:pPr eaLnBrk="1" hangingPunct="1"/>
            <a:r>
              <a:rPr lang="zh-CN" altLang="en-US" sz="2000" smtClean="0"/>
              <a:t>测试结果概述</a:t>
            </a:r>
            <a:endParaRPr lang="en-US" altLang="zh-CN" sz="2000" smtClean="0"/>
          </a:p>
          <a:p>
            <a:pPr marL="457200" lvl="1" indent="0" eaLnBrk="1" hangingPunct="1">
              <a:buFont typeface="Arial" panose="020B0604020202020204" pitchFamily="34" charset="0"/>
              <a:buNone/>
            </a:pPr>
            <a:r>
              <a:rPr lang="zh-CN" altLang="en-US" sz="1800" smtClean="0"/>
              <a:t>对被测软件的总体评估、测试环境的影响、改进建议</a:t>
            </a:r>
            <a:endParaRPr lang="en-US" altLang="zh-CN" sz="1800" smtClean="0"/>
          </a:p>
          <a:p>
            <a:pPr eaLnBrk="1" hangingPunct="1"/>
            <a:r>
              <a:rPr lang="zh-CN" altLang="en-US" sz="2000" smtClean="0"/>
              <a:t>详细的测试结果</a:t>
            </a:r>
            <a:endParaRPr lang="en-US" altLang="zh-CN" sz="2000" smtClean="0"/>
          </a:p>
          <a:p>
            <a:pPr eaLnBrk="1" hangingPunct="1"/>
            <a:r>
              <a:rPr lang="zh-CN" altLang="en-US" sz="2000" smtClean="0"/>
              <a:t>测试记录</a:t>
            </a:r>
            <a:endParaRPr lang="en-US" altLang="zh-CN" sz="2000" smtClean="0"/>
          </a:p>
          <a:p>
            <a:pPr eaLnBrk="1" hangingPunct="1"/>
            <a:r>
              <a:rPr lang="zh-CN" altLang="en-US" sz="2000" smtClean="0"/>
              <a:t>评价</a:t>
            </a:r>
            <a:endParaRPr lang="en-US" altLang="zh-CN" sz="2000" smtClean="0"/>
          </a:p>
          <a:p>
            <a:pPr marL="457200" lvl="1" indent="0" eaLnBrk="1" hangingPunct="1">
              <a:buFont typeface="Arial" panose="020B0604020202020204" pitchFamily="34" charset="0"/>
              <a:buNone/>
            </a:pPr>
            <a:r>
              <a:rPr lang="zh-CN" altLang="en-US" sz="1800" smtClean="0"/>
              <a:t>能力、缺陷和限制、建议、结论</a:t>
            </a:r>
            <a:endParaRPr lang="en-US" altLang="zh-CN" sz="1800" smtClean="0"/>
          </a:p>
          <a:p>
            <a:pPr eaLnBrk="1" hangingPunct="1"/>
            <a:r>
              <a:rPr lang="zh-CN" altLang="en-US" sz="2000" smtClean="0"/>
              <a:t>测试活动总结</a:t>
            </a:r>
            <a:endParaRPr lang="en-US" altLang="zh-CN" sz="2000" smtClean="0"/>
          </a:p>
        </p:txBody>
      </p:sp>
    </p:spTree>
    <p:extLst>
      <p:ext uri="{BB962C8B-B14F-4D97-AF65-F5344CB8AC3E}">
        <p14:creationId xmlns:p14="http://schemas.microsoft.com/office/powerpoint/2010/main" val="376607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241364832"/>
              </p:ext>
            </p:extLst>
          </p:nvPr>
        </p:nvGraphicFramePr>
        <p:xfrm>
          <a:off x="1069975" y="2120900"/>
          <a:ext cx="10058400" cy="405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018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algn="ctr" eaLnBrk="1" hangingPunct="1"/>
            <a:r>
              <a:rPr lang="zh-CN" altLang="en-US" smtClean="0"/>
              <a:t>测试报告</a:t>
            </a:r>
          </a:p>
        </p:txBody>
      </p:sp>
      <p:sp>
        <p:nvSpPr>
          <p:cNvPr id="26627" name="内容占位符 2"/>
          <p:cNvSpPr>
            <a:spLocks noGrp="1"/>
          </p:cNvSpPr>
          <p:nvPr>
            <p:ph idx="1"/>
          </p:nvPr>
        </p:nvSpPr>
        <p:spPr/>
        <p:txBody>
          <a:bodyPr/>
          <a:lstStyle/>
          <a:p>
            <a:pPr eaLnBrk="1" hangingPunct="1"/>
            <a:r>
              <a:rPr lang="zh-CN" altLang="en-US" smtClean="0"/>
              <a:t>注意</a:t>
            </a:r>
            <a:endParaRPr lang="en-US" altLang="zh-CN" smtClean="0"/>
          </a:p>
          <a:p>
            <a:pPr lvl="1" eaLnBrk="1" hangingPunct="1">
              <a:buFont typeface="Wingdings" panose="05000000000000000000" pitchFamily="2" charset="2"/>
              <a:buChar char="Ø"/>
            </a:pPr>
            <a:r>
              <a:rPr lang="zh-CN" altLang="en-US" smtClean="0"/>
              <a:t>测试报告与测试计划、需求文档等之间的一致性，以及文档本身的一致性。</a:t>
            </a:r>
            <a:endParaRPr lang="en-US" altLang="zh-CN" smtClean="0"/>
          </a:p>
          <a:p>
            <a:pPr lvl="1" eaLnBrk="1" hangingPunct="1">
              <a:buFont typeface="Wingdings" panose="05000000000000000000" pitchFamily="2" charset="2"/>
              <a:buChar char="Ø"/>
            </a:pPr>
            <a:r>
              <a:rPr lang="zh-CN" altLang="zh-CN" smtClean="0"/>
              <a:t>测试用例应至少包括：测试项、测试用例</a:t>
            </a:r>
            <a:r>
              <a:rPr lang="en-US" altLang="zh-CN" smtClean="0"/>
              <a:t>ID</a:t>
            </a:r>
            <a:r>
              <a:rPr lang="zh-CN" altLang="zh-CN" smtClean="0"/>
              <a:t>、名称、涉及的需求、先决条件、输入、预取的输出、评价准则、测试流程、假设和约束。</a:t>
            </a:r>
            <a:endParaRPr lang="en-US" altLang="zh-CN" smtClean="0"/>
          </a:p>
          <a:p>
            <a:pPr eaLnBrk="1" hangingPunct="1"/>
            <a:r>
              <a:rPr lang="zh-CN" altLang="en-US" smtClean="0"/>
              <a:t>范例</a:t>
            </a:r>
            <a:endParaRPr lang="en-US" altLang="zh-CN" smtClean="0"/>
          </a:p>
          <a:p>
            <a:pPr eaLnBrk="1" hangingPunct="1"/>
            <a:endParaRPr lang="zh-CN" altLang="en-US" smtClean="0"/>
          </a:p>
        </p:txBody>
      </p:sp>
      <p:pic>
        <p:nvPicPr>
          <p:cNvPr id="26628" name="图片 3"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6688" y="3803650"/>
            <a:ext cx="4837112"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线形标注 1 4"/>
          <p:cNvSpPr/>
          <p:nvPr/>
        </p:nvSpPr>
        <p:spPr>
          <a:xfrm>
            <a:off x="1655763" y="4749800"/>
            <a:ext cx="3657600" cy="973138"/>
          </a:xfrm>
          <a:prstGeom prst="borderCallout1">
            <a:avLst>
              <a:gd name="adj1" fmla="val 43074"/>
              <a:gd name="adj2" fmla="val 99830"/>
              <a:gd name="adj3" fmla="val 43892"/>
              <a:gd name="adj4" fmla="val 129022"/>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dirty="0">
                <a:solidFill>
                  <a:schemeClr val="tx1"/>
                </a:solidFill>
              </a:rPr>
              <a:t>优点：比较完备的测试用例。</a:t>
            </a:r>
            <a:endParaRPr lang="en-US" altLang="zh-CN" sz="2000" dirty="0">
              <a:solidFill>
                <a:schemeClr val="tx1"/>
              </a:solidFill>
            </a:endParaRPr>
          </a:p>
        </p:txBody>
      </p:sp>
    </p:spTree>
    <p:extLst>
      <p:ext uri="{BB962C8B-B14F-4D97-AF65-F5344CB8AC3E}">
        <p14:creationId xmlns:p14="http://schemas.microsoft.com/office/powerpoint/2010/main" val="6870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algn="ctr" eaLnBrk="1" hangingPunct="1"/>
            <a:r>
              <a:rPr lang="zh-CN" altLang="en-US" smtClean="0"/>
              <a:t>测试报告</a:t>
            </a:r>
          </a:p>
        </p:txBody>
      </p:sp>
      <p:sp>
        <p:nvSpPr>
          <p:cNvPr id="27651" name="内容占位符 2"/>
          <p:cNvSpPr>
            <a:spLocks noGrp="1"/>
          </p:cNvSpPr>
          <p:nvPr>
            <p:ph idx="1"/>
          </p:nvPr>
        </p:nvSpPr>
        <p:spPr/>
        <p:txBody>
          <a:bodyPr/>
          <a:lstStyle/>
          <a:p>
            <a:pPr eaLnBrk="1" hangingPunct="1"/>
            <a:r>
              <a:rPr lang="zh-CN" altLang="en-US" smtClean="0"/>
              <a:t>注意</a:t>
            </a:r>
            <a:endParaRPr lang="en-US" altLang="zh-CN" smtClean="0"/>
          </a:p>
          <a:p>
            <a:pPr lvl="1" eaLnBrk="1" hangingPunct="1">
              <a:buFont typeface="Wingdings" panose="05000000000000000000" pitchFamily="2" charset="2"/>
              <a:buChar char="Ø"/>
            </a:pPr>
            <a:r>
              <a:rPr lang="zh-CN" altLang="en-US" smtClean="0"/>
              <a:t>测试总体评估应体现测试的完备性，如测试覆盖率等。</a:t>
            </a:r>
            <a:endParaRPr lang="en-US" altLang="zh-CN" smtClean="0"/>
          </a:p>
          <a:p>
            <a:pPr lvl="1" eaLnBrk="1" hangingPunct="1">
              <a:buFont typeface="Wingdings" panose="05000000000000000000" pitchFamily="2" charset="2"/>
              <a:buChar char="Ø"/>
            </a:pPr>
            <a:r>
              <a:rPr lang="zh-CN" altLang="en-US" smtClean="0"/>
              <a:t>对发现的缺陷、限制或约束，应描述其对系统的影响、更正方案、更正可能带来的影响等。</a:t>
            </a:r>
            <a:endParaRPr lang="en-US" altLang="zh-CN" smtClean="0"/>
          </a:p>
          <a:p>
            <a:pPr eaLnBrk="1" hangingPunct="1"/>
            <a:r>
              <a:rPr lang="zh-CN" altLang="en-US" smtClean="0"/>
              <a:t>范例</a:t>
            </a:r>
          </a:p>
        </p:txBody>
      </p:sp>
      <p:pic>
        <p:nvPicPr>
          <p:cNvPr id="27652" name="图片 3"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189413"/>
            <a:ext cx="6604000"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文本框 4"/>
          <p:cNvSpPr txBox="1">
            <a:spLocks noChangeArrowheads="1"/>
          </p:cNvSpPr>
          <p:nvPr/>
        </p:nvSpPr>
        <p:spPr bwMode="auto">
          <a:xfrm>
            <a:off x="8056563" y="4398963"/>
            <a:ext cx="34575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a:t>缺点：</a:t>
            </a:r>
            <a:endParaRPr lang="en-US" altLang="zh-CN" sz="2000"/>
          </a:p>
          <a:p>
            <a:pPr>
              <a:lnSpc>
                <a:spcPct val="100000"/>
              </a:lnSpc>
              <a:spcBef>
                <a:spcPct val="0"/>
              </a:spcBef>
              <a:buFontTx/>
              <a:buNone/>
            </a:pPr>
            <a:r>
              <a:rPr lang="en-US" altLang="zh-CN" sz="2000"/>
              <a:t>1.</a:t>
            </a:r>
            <a:r>
              <a:rPr lang="zh-CN" altLang="en-US" sz="2000"/>
              <a:t>纯文字描述简单无说服力。</a:t>
            </a:r>
            <a:endParaRPr lang="en-US" altLang="zh-CN" sz="2000"/>
          </a:p>
          <a:p>
            <a:pPr>
              <a:lnSpc>
                <a:spcPct val="100000"/>
              </a:lnSpc>
              <a:spcBef>
                <a:spcPct val="0"/>
              </a:spcBef>
              <a:buFontTx/>
              <a:buNone/>
            </a:pPr>
            <a:r>
              <a:rPr lang="en-US" altLang="zh-CN" sz="2000"/>
              <a:t>2.</a:t>
            </a:r>
            <a:r>
              <a:rPr lang="zh-CN" altLang="en-US" sz="2000"/>
              <a:t>对缺陷没有进行分析。</a:t>
            </a:r>
          </a:p>
        </p:txBody>
      </p:sp>
    </p:spTree>
    <p:extLst>
      <p:ext uri="{BB962C8B-B14F-4D97-AF65-F5344CB8AC3E}">
        <p14:creationId xmlns:p14="http://schemas.microsoft.com/office/powerpoint/2010/main" val="23052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algn="ctr" eaLnBrk="1" hangingPunct="1"/>
            <a:r>
              <a:rPr lang="zh-CN" altLang="en-US" smtClean="0"/>
              <a:t>测试报告</a:t>
            </a:r>
          </a:p>
        </p:txBody>
      </p:sp>
      <p:sp>
        <p:nvSpPr>
          <p:cNvPr id="28675" name="内容占位符 2"/>
          <p:cNvSpPr>
            <a:spLocks noGrp="1"/>
          </p:cNvSpPr>
          <p:nvPr>
            <p:ph idx="1"/>
          </p:nvPr>
        </p:nvSpPr>
        <p:spPr/>
        <p:txBody>
          <a:bodyPr/>
          <a:lstStyle/>
          <a:p>
            <a:pPr eaLnBrk="1" hangingPunct="1"/>
            <a:r>
              <a:rPr lang="zh-CN" altLang="en-US" smtClean="0"/>
              <a:t>注意</a:t>
            </a:r>
            <a:endParaRPr lang="en-US" altLang="zh-CN" smtClean="0"/>
          </a:p>
          <a:p>
            <a:pPr lvl="1" eaLnBrk="1" hangingPunct="1">
              <a:buFont typeface="Wingdings" panose="05000000000000000000" pitchFamily="2" charset="2"/>
              <a:buChar char="Ø"/>
            </a:pPr>
            <a:r>
              <a:rPr lang="zh-CN" altLang="en-US" smtClean="0"/>
              <a:t>测试结果描述和组织的合理性。</a:t>
            </a:r>
            <a:endParaRPr lang="en-US" altLang="zh-CN" smtClean="0"/>
          </a:p>
          <a:p>
            <a:pPr eaLnBrk="1" hangingPunct="1"/>
            <a:r>
              <a:rPr lang="zh-CN" altLang="en-US" smtClean="0"/>
              <a:t>范例</a:t>
            </a:r>
          </a:p>
        </p:txBody>
      </p:sp>
      <p:sp>
        <p:nvSpPr>
          <p:cNvPr id="28676" name="文本框 4"/>
          <p:cNvSpPr txBox="1">
            <a:spLocks noChangeArrowheads="1"/>
          </p:cNvSpPr>
          <p:nvPr/>
        </p:nvSpPr>
        <p:spPr bwMode="auto">
          <a:xfrm>
            <a:off x="7385050" y="4381500"/>
            <a:ext cx="39687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a:t>缺点：</a:t>
            </a:r>
            <a:endParaRPr lang="en-US" altLang="zh-CN" sz="2000"/>
          </a:p>
          <a:p>
            <a:pPr>
              <a:lnSpc>
                <a:spcPct val="100000"/>
              </a:lnSpc>
              <a:spcBef>
                <a:spcPct val="0"/>
              </a:spcBef>
              <a:buFontTx/>
              <a:buNone/>
            </a:pPr>
            <a:r>
              <a:rPr lang="en-US" altLang="zh-CN" sz="2000"/>
              <a:t>1.</a:t>
            </a:r>
            <a:r>
              <a:rPr lang="zh-CN" altLang="en-US" sz="2000"/>
              <a:t>测试结果缺乏较完整的描述。</a:t>
            </a:r>
            <a:endParaRPr lang="en-US" altLang="zh-CN" sz="2000"/>
          </a:p>
          <a:p>
            <a:pPr>
              <a:lnSpc>
                <a:spcPct val="100000"/>
              </a:lnSpc>
              <a:spcBef>
                <a:spcPct val="0"/>
              </a:spcBef>
              <a:buFontTx/>
              <a:buNone/>
            </a:pPr>
            <a:r>
              <a:rPr lang="en-US" altLang="zh-CN" sz="2000"/>
              <a:t>2.</a:t>
            </a:r>
            <a:r>
              <a:rPr lang="zh-CN" altLang="en-US" sz="2000"/>
              <a:t>测试结果没有进行良好的组织。</a:t>
            </a:r>
          </a:p>
        </p:txBody>
      </p:sp>
      <p:pic>
        <p:nvPicPr>
          <p:cNvPr id="28677" name="图片 5"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9488"/>
            <a:ext cx="5145088"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97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软件开发计划书</a:t>
            </a:r>
            <a:endParaRPr lang="zh-CN" altLang="en-US" dirty="0"/>
          </a:p>
        </p:txBody>
      </p:sp>
      <p:sp>
        <p:nvSpPr>
          <p:cNvPr id="3" name="内容占位符 2"/>
          <p:cNvSpPr>
            <a:spLocks noGrp="1"/>
          </p:cNvSpPr>
          <p:nvPr>
            <p:ph idx="1"/>
          </p:nvPr>
        </p:nvSpPr>
        <p:spPr/>
        <p:txBody>
          <a:bodyPr>
            <a:normAutofit/>
          </a:bodyPr>
          <a:lstStyle/>
          <a:p>
            <a:r>
              <a:rPr lang="zh-CN" altLang="zh-CN" sz="2400" dirty="0" smtClean="0"/>
              <a:t>引言</a:t>
            </a:r>
            <a:endParaRPr lang="en-US" altLang="zh-CN" sz="2400" dirty="0" smtClean="0"/>
          </a:p>
          <a:p>
            <a:r>
              <a:rPr lang="zh-CN" altLang="zh-CN" sz="2400" dirty="0"/>
              <a:t>项目</a:t>
            </a:r>
            <a:r>
              <a:rPr lang="zh-CN" altLang="zh-CN" sz="2400" dirty="0" smtClean="0"/>
              <a:t>概述</a:t>
            </a:r>
            <a:endParaRPr lang="en-US" altLang="zh-CN" sz="2400" dirty="0" smtClean="0"/>
          </a:p>
          <a:p>
            <a:r>
              <a:rPr lang="zh-CN" altLang="zh-CN" sz="2400" dirty="0" smtClean="0"/>
              <a:t>实施计划</a:t>
            </a:r>
            <a:endParaRPr lang="en-US" altLang="zh-CN" sz="2400" dirty="0" smtClean="0"/>
          </a:p>
          <a:p>
            <a:r>
              <a:rPr lang="zh-CN" altLang="zh-CN" sz="2400" dirty="0"/>
              <a:t>支持</a:t>
            </a:r>
            <a:r>
              <a:rPr lang="zh-CN" altLang="zh-CN" sz="2400" dirty="0" smtClean="0"/>
              <a:t>条件</a:t>
            </a:r>
            <a:endParaRPr lang="en-US" altLang="zh-CN" sz="2400" dirty="0" smtClean="0"/>
          </a:p>
          <a:p>
            <a:r>
              <a:rPr lang="zh-CN" altLang="zh-CN" sz="2400" dirty="0"/>
              <a:t>专题计划要点</a:t>
            </a:r>
            <a:endParaRPr lang="zh-CN" altLang="en-US" sz="2400" dirty="0"/>
          </a:p>
        </p:txBody>
      </p:sp>
    </p:spTree>
    <p:extLst>
      <p:ext uri="{BB962C8B-B14F-4D97-AF65-F5344CB8AC3E}">
        <p14:creationId xmlns:p14="http://schemas.microsoft.com/office/powerpoint/2010/main" val="265024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sp>
        <p:nvSpPr>
          <p:cNvPr id="3" name="内容占位符 2"/>
          <p:cNvSpPr>
            <a:spLocks noGrp="1"/>
          </p:cNvSpPr>
          <p:nvPr>
            <p:ph idx="1"/>
          </p:nvPr>
        </p:nvSpPr>
        <p:spPr/>
        <p:txBody>
          <a:bodyPr/>
          <a:lstStyle/>
          <a:p>
            <a:r>
              <a:rPr lang="zh-CN" altLang="zh-CN" sz="2400" dirty="0" smtClean="0"/>
              <a:t>引言</a:t>
            </a:r>
            <a:endParaRPr lang="en-US" altLang="zh-CN" sz="2400" dirty="0" smtClean="0"/>
          </a:p>
          <a:p>
            <a:pPr marL="0" indent="0">
              <a:buNone/>
            </a:pPr>
            <a:r>
              <a:rPr lang="en-US" altLang="zh-CN" sz="2400" dirty="0" smtClean="0"/>
              <a:t>1.</a:t>
            </a:r>
            <a:r>
              <a:rPr lang="zh-CN" altLang="en-US" sz="2400" dirty="0" smtClean="0"/>
              <a:t>编写目的（</a:t>
            </a:r>
            <a:r>
              <a:rPr lang="zh-CN" altLang="en-US" sz="2400" dirty="0" smtClean="0">
                <a:solidFill>
                  <a:srgbClr val="FF0000"/>
                </a:solidFill>
              </a:rPr>
              <a:t>混淆</a:t>
            </a:r>
            <a:r>
              <a:rPr lang="zh-CN" altLang="en-US" sz="2400" dirty="0" smtClean="0"/>
              <a:t>）：</a:t>
            </a:r>
            <a:r>
              <a:rPr lang="zh-CN" altLang="zh-CN" sz="2400" dirty="0" smtClean="0"/>
              <a:t>为了</a:t>
            </a:r>
            <a:r>
              <a:rPr lang="zh-CN" altLang="zh-CN" sz="2400" dirty="0"/>
              <a:t>说明本文档的目的与</a:t>
            </a:r>
            <a:r>
              <a:rPr lang="zh-CN" altLang="zh-CN" sz="2400" dirty="0" smtClean="0"/>
              <a:t>作用</a:t>
            </a:r>
            <a:r>
              <a:rPr lang="zh-CN" altLang="en-US" sz="2400" dirty="0" smtClean="0"/>
              <a:t>，而不是说明整个项目的目的</a:t>
            </a:r>
            <a:endParaRPr lang="en-US" altLang="zh-CN" sz="2400" dirty="0" smtClean="0"/>
          </a:p>
          <a:p>
            <a:pPr marL="0" indent="0">
              <a:buNone/>
            </a:pPr>
            <a:r>
              <a:rPr lang="en-US" altLang="zh-CN" sz="2400" dirty="0" smtClean="0"/>
              <a:t>2.</a:t>
            </a:r>
            <a:r>
              <a:rPr lang="zh-CN" altLang="zh-CN" sz="2400" dirty="0" smtClean="0"/>
              <a:t>背景</a:t>
            </a:r>
            <a:r>
              <a:rPr lang="zh-CN" altLang="en-US" sz="2400" dirty="0" smtClean="0"/>
              <a:t>（</a:t>
            </a:r>
            <a:r>
              <a:rPr lang="zh-CN" altLang="en-US" sz="2400" dirty="0" smtClean="0">
                <a:solidFill>
                  <a:srgbClr val="FF0000"/>
                </a:solidFill>
              </a:rPr>
              <a:t>不知道怎么写</a:t>
            </a:r>
            <a:r>
              <a:rPr lang="zh-CN" altLang="en-US" sz="2400" dirty="0" smtClean="0"/>
              <a:t>）：</a:t>
            </a:r>
            <a:r>
              <a:rPr lang="zh-CN" altLang="zh-CN" sz="2400" dirty="0"/>
              <a:t>项目的委托</a:t>
            </a:r>
            <a:r>
              <a:rPr lang="zh-CN" altLang="zh-CN" sz="2400" dirty="0" smtClean="0"/>
              <a:t>单位</a:t>
            </a:r>
            <a:r>
              <a:rPr lang="zh-CN" altLang="en-US" sz="2400" dirty="0" smtClean="0"/>
              <a:t>、</a:t>
            </a:r>
            <a:r>
              <a:rPr lang="zh-CN" altLang="zh-CN" sz="2400" dirty="0"/>
              <a:t>项目的任务提出</a:t>
            </a:r>
            <a:r>
              <a:rPr lang="zh-CN" altLang="zh-CN" sz="2400" dirty="0" smtClean="0"/>
              <a:t>者</a:t>
            </a:r>
            <a:r>
              <a:rPr lang="zh-CN" altLang="en-US" sz="2400" dirty="0" smtClean="0"/>
              <a:t>、</a:t>
            </a:r>
            <a:r>
              <a:rPr lang="zh-CN" altLang="zh-CN" sz="2400" dirty="0"/>
              <a:t>项目建设</a:t>
            </a:r>
            <a:r>
              <a:rPr lang="zh-CN" altLang="zh-CN" sz="2400" dirty="0" smtClean="0"/>
              <a:t>背景</a:t>
            </a:r>
            <a:r>
              <a:rPr lang="zh-CN" altLang="en-US" sz="2400" dirty="0" smtClean="0"/>
              <a:t>、</a:t>
            </a:r>
            <a:r>
              <a:rPr lang="zh-CN" altLang="zh-CN" sz="2400" dirty="0"/>
              <a:t>软件系统与其他系统的</a:t>
            </a:r>
            <a:r>
              <a:rPr lang="zh-CN" altLang="zh-CN" sz="2400" dirty="0" smtClean="0"/>
              <a:t>关系</a:t>
            </a:r>
            <a:r>
              <a:rPr lang="zh-CN" altLang="en-US" sz="2400" dirty="0" smtClean="0"/>
              <a:t>、</a:t>
            </a:r>
            <a:r>
              <a:rPr lang="zh-CN" altLang="zh-CN" sz="2400" dirty="0"/>
              <a:t>软件系统</a:t>
            </a:r>
            <a:r>
              <a:rPr lang="zh-CN" altLang="zh-CN" sz="2400" dirty="0" smtClean="0"/>
              <a:t>与</a:t>
            </a:r>
            <a:r>
              <a:rPr lang="zh-CN" altLang="en-US" sz="2400" dirty="0" smtClean="0"/>
              <a:t>其他</a:t>
            </a:r>
            <a:r>
              <a:rPr lang="zh-CN" altLang="zh-CN" sz="2400" dirty="0" smtClean="0"/>
              <a:t>机构</a:t>
            </a:r>
            <a:r>
              <a:rPr lang="zh-CN" altLang="en-US" sz="2400" dirty="0" smtClean="0"/>
              <a:t>（</a:t>
            </a:r>
            <a:r>
              <a:rPr lang="zh-CN" altLang="zh-CN" sz="2400" dirty="0"/>
              <a:t>除了委托单位和使用单位</a:t>
            </a:r>
            <a:r>
              <a:rPr lang="zh-CN" altLang="en-US" sz="2400" dirty="0" smtClean="0"/>
              <a:t>）</a:t>
            </a:r>
            <a:r>
              <a:rPr lang="zh-CN" altLang="zh-CN" sz="2400" dirty="0" smtClean="0"/>
              <a:t>的关系</a:t>
            </a:r>
            <a:r>
              <a:rPr lang="zh-CN" altLang="en-US" sz="2400" dirty="0" smtClean="0"/>
              <a:t>、项目来源</a:t>
            </a:r>
            <a:endParaRPr lang="en-US" altLang="zh-CN" sz="2400" dirty="0" smtClean="0"/>
          </a:p>
          <a:p>
            <a:pPr marL="0" indent="0">
              <a:buNone/>
            </a:pPr>
            <a:r>
              <a:rPr lang="en-US" altLang="zh-CN" sz="2400" dirty="0" smtClean="0"/>
              <a:t>3.</a:t>
            </a:r>
            <a:r>
              <a:rPr lang="zh-CN" altLang="en-US" sz="2400" dirty="0" smtClean="0"/>
              <a:t>定义（</a:t>
            </a:r>
            <a:r>
              <a:rPr lang="zh-CN" altLang="en-US" sz="2400" dirty="0" smtClean="0">
                <a:solidFill>
                  <a:srgbClr val="FF0000"/>
                </a:solidFill>
              </a:rPr>
              <a:t>注意点</a:t>
            </a:r>
            <a:r>
              <a:rPr lang="zh-CN" altLang="en-US" sz="2400" dirty="0" smtClean="0"/>
              <a:t>）：</a:t>
            </a:r>
            <a:r>
              <a:rPr lang="zh-CN" altLang="zh-CN" sz="2400" dirty="0"/>
              <a:t>注意尽量不要对一些业界使用的通用术语进行另外的</a:t>
            </a:r>
            <a:r>
              <a:rPr lang="zh-CN" altLang="zh-CN" sz="2400" dirty="0" smtClean="0"/>
              <a:t>定义</a:t>
            </a:r>
            <a:r>
              <a:rPr lang="zh-CN" altLang="en-US" sz="2400" dirty="0" smtClean="0"/>
              <a:t>，缩写</a:t>
            </a:r>
            <a:endParaRPr lang="en-US" altLang="zh-CN" sz="2400" dirty="0" smtClean="0"/>
          </a:p>
          <a:p>
            <a:pPr marL="0" indent="0">
              <a:buNone/>
            </a:pPr>
            <a:endParaRPr lang="en-US" altLang="zh-CN" dirty="0" smtClean="0"/>
          </a:p>
        </p:txBody>
      </p:sp>
    </p:spTree>
    <p:extLst>
      <p:ext uri="{BB962C8B-B14F-4D97-AF65-F5344CB8AC3E}">
        <p14:creationId xmlns:p14="http://schemas.microsoft.com/office/powerpoint/2010/main" val="273846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pic>
        <p:nvPicPr>
          <p:cNvPr id="4" name="内容占位符 3"/>
          <p:cNvPicPr>
            <a:picLocks noGrp="1" noChangeAspect="1"/>
          </p:cNvPicPr>
          <p:nvPr>
            <p:ph idx="1"/>
          </p:nvPr>
        </p:nvPicPr>
        <p:blipFill>
          <a:blip r:embed="rId2"/>
          <a:stretch>
            <a:fillRect/>
          </a:stretch>
        </p:blipFill>
        <p:spPr>
          <a:xfrm>
            <a:off x="2220621" y="2093976"/>
            <a:ext cx="7208933" cy="4015879"/>
          </a:xfrm>
          <a:prstGeom prst="rect">
            <a:avLst/>
          </a:prstGeom>
        </p:spPr>
      </p:pic>
    </p:spTree>
    <p:extLst>
      <p:ext uri="{BB962C8B-B14F-4D97-AF65-F5344CB8AC3E}">
        <p14:creationId xmlns:p14="http://schemas.microsoft.com/office/powerpoint/2010/main" val="369898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pic>
        <p:nvPicPr>
          <p:cNvPr id="4" name="内容占位符 3"/>
          <p:cNvPicPr>
            <a:picLocks noGrp="1" noChangeAspect="1"/>
          </p:cNvPicPr>
          <p:nvPr>
            <p:ph idx="1"/>
          </p:nvPr>
        </p:nvPicPr>
        <p:blipFill>
          <a:blip r:embed="rId2"/>
          <a:stretch>
            <a:fillRect/>
          </a:stretch>
        </p:blipFill>
        <p:spPr>
          <a:xfrm>
            <a:off x="784016" y="2673927"/>
            <a:ext cx="9392292" cy="2662382"/>
          </a:xfrm>
          <a:prstGeom prst="rect">
            <a:avLst/>
          </a:prstGeom>
        </p:spPr>
      </p:pic>
    </p:spTree>
    <p:extLst>
      <p:ext uri="{BB962C8B-B14F-4D97-AF65-F5344CB8AC3E}">
        <p14:creationId xmlns:p14="http://schemas.microsoft.com/office/powerpoint/2010/main" val="967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pic>
        <p:nvPicPr>
          <p:cNvPr id="4" name="内容占位符 3"/>
          <p:cNvPicPr>
            <a:picLocks noGrp="1" noChangeAspect="1"/>
          </p:cNvPicPr>
          <p:nvPr>
            <p:ph idx="1"/>
          </p:nvPr>
        </p:nvPicPr>
        <p:blipFill>
          <a:blip r:embed="rId2"/>
          <a:stretch>
            <a:fillRect/>
          </a:stretch>
        </p:blipFill>
        <p:spPr>
          <a:xfrm>
            <a:off x="1069848" y="2502566"/>
            <a:ext cx="8683752" cy="3731980"/>
          </a:xfrm>
          <a:prstGeom prst="rect">
            <a:avLst/>
          </a:prstGeom>
        </p:spPr>
      </p:pic>
    </p:spTree>
    <p:extLst>
      <p:ext uri="{BB962C8B-B14F-4D97-AF65-F5344CB8AC3E}">
        <p14:creationId xmlns:p14="http://schemas.microsoft.com/office/powerpoint/2010/main" val="74591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pic>
        <p:nvPicPr>
          <p:cNvPr id="4" name="内容占位符 3"/>
          <p:cNvPicPr>
            <a:picLocks noGrp="1" noChangeAspect="1"/>
          </p:cNvPicPr>
          <p:nvPr>
            <p:ph idx="1"/>
          </p:nvPr>
        </p:nvPicPr>
        <p:blipFill>
          <a:blip r:embed="rId3"/>
          <a:stretch>
            <a:fillRect/>
          </a:stretch>
        </p:blipFill>
        <p:spPr>
          <a:xfrm>
            <a:off x="914579" y="2493818"/>
            <a:ext cx="11082688" cy="3532909"/>
          </a:xfrm>
          <a:prstGeom prst="rect">
            <a:avLst/>
          </a:prstGeom>
        </p:spPr>
      </p:pic>
    </p:spTree>
    <p:extLst>
      <p:ext uri="{BB962C8B-B14F-4D97-AF65-F5344CB8AC3E}">
        <p14:creationId xmlns:p14="http://schemas.microsoft.com/office/powerpoint/2010/main" val="89453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sp>
        <p:nvSpPr>
          <p:cNvPr id="3" name="内容占位符 2"/>
          <p:cNvSpPr>
            <a:spLocks noGrp="1"/>
          </p:cNvSpPr>
          <p:nvPr>
            <p:ph idx="1"/>
          </p:nvPr>
        </p:nvSpPr>
        <p:spPr/>
        <p:txBody>
          <a:bodyPr>
            <a:normAutofit/>
          </a:bodyPr>
          <a:lstStyle/>
          <a:p>
            <a:r>
              <a:rPr lang="zh-CN" altLang="zh-CN" sz="2400" dirty="0"/>
              <a:t>项目概述</a:t>
            </a:r>
            <a:endParaRPr lang="en-US" altLang="zh-CN" sz="2400" dirty="0"/>
          </a:p>
          <a:p>
            <a:pPr marL="0" indent="0">
              <a:buNone/>
            </a:pPr>
            <a:r>
              <a:rPr lang="en-US" altLang="zh-CN" sz="2400" dirty="0" smtClean="0"/>
              <a:t>1.</a:t>
            </a:r>
            <a:r>
              <a:rPr lang="zh-CN" altLang="zh-CN" sz="2400" dirty="0" smtClean="0"/>
              <a:t>工作内容</a:t>
            </a:r>
            <a:r>
              <a:rPr lang="zh-CN" altLang="en-US" sz="2400" dirty="0" smtClean="0"/>
              <a:t>（</a:t>
            </a:r>
            <a:r>
              <a:rPr lang="zh-CN" altLang="en-US" sz="2400" dirty="0" smtClean="0">
                <a:solidFill>
                  <a:srgbClr val="FF0000"/>
                </a:solidFill>
              </a:rPr>
              <a:t>不知道写什么</a:t>
            </a:r>
            <a:r>
              <a:rPr lang="zh-CN" altLang="en-US" sz="2400" dirty="0" smtClean="0"/>
              <a:t>）：</a:t>
            </a:r>
            <a:endParaRPr lang="en-US" altLang="zh-CN" sz="2400" dirty="0"/>
          </a:p>
          <a:p>
            <a:pPr marL="0" indent="0">
              <a:buNone/>
            </a:pPr>
            <a:r>
              <a:rPr lang="en-US" altLang="zh-CN" sz="2400" dirty="0" smtClean="0"/>
              <a:t>1</a:t>
            </a:r>
            <a:r>
              <a:rPr lang="zh-CN" altLang="en-US" sz="2400" dirty="0" smtClean="0"/>
              <a:t>）</a:t>
            </a:r>
            <a:r>
              <a:rPr lang="zh-CN" altLang="zh-CN" sz="2400" dirty="0" smtClean="0"/>
              <a:t>项目</a:t>
            </a:r>
            <a:r>
              <a:rPr lang="zh-CN" altLang="zh-CN" sz="2400" dirty="0"/>
              <a:t>要完成的</a:t>
            </a:r>
            <a:r>
              <a:rPr lang="zh-CN" altLang="zh-CN" sz="2400" dirty="0" smtClean="0"/>
              <a:t>工作</a:t>
            </a:r>
            <a:r>
              <a:rPr lang="zh-CN" altLang="zh-CN" sz="2400" dirty="0"/>
              <a:t>描述</a:t>
            </a:r>
            <a:r>
              <a:rPr lang="zh-CN" altLang="zh-CN" sz="2400" dirty="0" smtClean="0"/>
              <a:t>出来</a:t>
            </a:r>
            <a:r>
              <a:rPr lang="zh-CN" altLang="en-US" sz="2400" dirty="0"/>
              <a:t>，</a:t>
            </a:r>
            <a:r>
              <a:rPr lang="zh-CN" altLang="zh-CN" sz="2400" dirty="0" smtClean="0"/>
              <a:t>指出服务</a:t>
            </a:r>
            <a:r>
              <a:rPr lang="zh-CN" altLang="zh-CN" sz="2400" dirty="0"/>
              <a:t>对象，所开发软件系统最主要的功能</a:t>
            </a:r>
            <a:r>
              <a:rPr lang="zh-CN" altLang="zh-CN" sz="2400" dirty="0" smtClean="0"/>
              <a:t>和使用</a:t>
            </a:r>
            <a:r>
              <a:rPr lang="zh-CN" altLang="zh-CN" sz="2400" dirty="0"/>
              <a:t>后所起到的社会</a:t>
            </a:r>
            <a:r>
              <a:rPr lang="zh-CN" altLang="zh-CN" sz="2400" dirty="0" smtClean="0"/>
              <a:t>效果</a:t>
            </a:r>
            <a:r>
              <a:rPr lang="zh-CN" altLang="en-US" sz="2400" dirty="0" smtClean="0"/>
              <a:t>，</a:t>
            </a:r>
            <a:r>
              <a:rPr lang="zh-CN" altLang="zh-CN" sz="2400" dirty="0" smtClean="0"/>
              <a:t>应当</a:t>
            </a:r>
            <a:r>
              <a:rPr lang="zh-CN" altLang="zh-CN" sz="2400" dirty="0"/>
              <a:t>从用户的角度说明开发这一软件系统是为了解决用户的那些</a:t>
            </a:r>
            <a:r>
              <a:rPr lang="zh-CN" altLang="zh-CN" sz="2400" dirty="0" smtClean="0"/>
              <a:t>问题</a:t>
            </a:r>
            <a:r>
              <a:rPr lang="zh-CN" altLang="en-US" sz="2400" dirty="0" smtClean="0"/>
              <a:t>，而不是泛泛而谈。</a:t>
            </a:r>
            <a:endParaRPr lang="en-US" altLang="zh-CN" sz="2400" dirty="0" smtClean="0"/>
          </a:p>
          <a:p>
            <a:pPr marL="0" indent="0">
              <a:buNone/>
            </a:pPr>
            <a:r>
              <a:rPr lang="en-US" altLang="zh-CN" sz="2400" dirty="0" smtClean="0"/>
              <a:t>2</a:t>
            </a:r>
            <a:r>
              <a:rPr lang="zh-CN" altLang="en-US" sz="2400" dirty="0" smtClean="0"/>
              <a:t>）</a:t>
            </a:r>
            <a:r>
              <a:rPr lang="zh-CN" altLang="zh-CN" sz="2400" dirty="0" smtClean="0"/>
              <a:t>对软件系统范围</a:t>
            </a:r>
            <a:r>
              <a:rPr lang="zh-CN" altLang="zh-CN" sz="2400" dirty="0"/>
              <a:t>进行准确清晰的</a:t>
            </a:r>
            <a:r>
              <a:rPr lang="zh-CN" altLang="zh-CN" sz="2400" dirty="0" smtClean="0"/>
              <a:t>界定</a:t>
            </a:r>
            <a:endParaRPr lang="en-US" altLang="zh-CN" sz="2400" dirty="0" smtClean="0"/>
          </a:p>
          <a:p>
            <a:pPr marL="0" indent="0">
              <a:buNone/>
            </a:pPr>
            <a:r>
              <a:rPr lang="en-US" altLang="zh-CN" sz="2400" dirty="0" smtClean="0"/>
              <a:t>3</a:t>
            </a:r>
            <a:r>
              <a:rPr lang="zh-CN" altLang="en-US" sz="2400" dirty="0" smtClean="0"/>
              <a:t>）实现目标，从用户角度谈</a:t>
            </a:r>
            <a:endParaRPr lang="zh-CN" altLang="en-US" sz="2400" dirty="0"/>
          </a:p>
        </p:txBody>
      </p:sp>
    </p:spTree>
    <p:extLst>
      <p:ext uri="{BB962C8B-B14F-4D97-AF65-F5344CB8AC3E}">
        <p14:creationId xmlns:p14="http://schemas.microsoft.com/office/powerpoint/2010/main" val="105954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时间表</a:t>
            </a:r>
            <a:endParaRPr lang="zh-CN" altLang="en-US" dirty="0"/>
          </a:p>
        </p:txBody>
      </p:sp>
      <p:sp>
        <p:nvSpPr>
          <p:cNvPr id="3" name="内容占位符 2"/>
          <p:cNvSpPr>
            <a:spLocks noGrp="1"/>
          </p:cNvSpPr>
          <p:nvPr>
            <p:ph idx="1"/>
          </p:nvPr>
        </p:nvSpPr>
        <p:spPr/>
        <p:txBody>
          <a:bodyPr/>
          <a:lstStyle/>
          <a:p>
            <a:r>
              <a:rPr lang="en-US" altLang="zh-CN" sz="2400" dirty="0"/>
              <a:t>10</a:t>
            </a:r>
            <a:r>
              <a:rPr lang="zh-CN" altLang="zh-CN" sz="2400" dirty="0"/>
              <a:t>月底之前</a:t>
            </a:r>
            <a:r>
              <a:rPr lang="en-US" altLang="zh-CN" sz="2400" dirty="0"/>
              <a:t> </a:t>
            </a:r>
            <a:r>
              <a:rPr lang="zh-CN" altLang="en-US" sz="2400" dirty="0" smtClean="0"/>
              <a:t>软件开发</a:t>
            </a:r>
            <a:r>
              <a:rPr lang="zh-CN" altLang="zh-CN" sz="2400" dirty="0" smtClean="0"/>
              <a:t>计划</a:t>
            </a:r>
            <a:endParaRPr lang="zh-CN" altLang="zh-CN" sz="2400" dirty="0"/>
          </a:p>
          <a:p>
            <a:r>
              <a:rPr lang="en-US" altLang="zh-CN" sz="2400" dirty="0"/>
              <a:t>11</a:t>
            </a:r>
            <a:r>
              <a:rPr lang="zh-CN" altLang="zh-CN" sz="2400" dirty="0"/>
              <a:t>月底之前</a:t>
            </a:r>
            <a:r>
              <a:rPr lang="en-US" altLang="zh-CN" sz="2400" dirty="0"/>
              <a:t> </a:t>
            </a:r>
            <a:r>
              <a:rPr lang="zh-CN" altLang="zh-CN" sz="2400" dirty="0"/>
              <a:t>需求分析规格说明</a:t>
            </a:r>
          </a:p>
          <a:p>
            <a:r>
              <a:rPr lang="en-US" altLang="zh-CN" sz="2400" dirty="0"/>
              <a:t>12</a:t>
            </a:r>
            <a:r>
              <a:rPr lang="zh-CN" altLang="zh-CN" sz="2400" dirty="0"/>
              <a:t>月底之前</a:t>
            </a:r>
            <a:r>
              <a:rPr lang="en-US" altLang="zh-CN" sz="2400" dirty="0"/>
              <a:t> </a:t>
            </a:r>
            <a:r>
              <a:rPr lang="zh-CN" altLang="zh-CN" sz="2400" dirty="0"/>
              <a:t>设计文档、测试计划</a:t>
            </a:r>
          </a:p>
          <a:p>
            <a:endParaRPr lang="zh-CN" altLang="en-US" dirty="0"/>
          </a:p>
        </p:txBody>
      </p:sp>
    </p:spTree>
    <p:extLst>
      <p:ext uri="{BB962C8B-B14F-4D97-AF65-F5344CB8AC3E}">
        <p14:creationId xmlns:p14="http://schemas.microsoft.com/office/powerpoint/2010/main" val="94961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pic>
        <p:nvPicPr>
          <p:cNvPr id="4" name="内容占位符 3"/>
          <p:cNvPicPr>
            <a:picLocks noGrp="1" noChangeAspect="1"/>
          </p:cNvPicPr>
          <p:nvPr>
            <p:ph idx="1"/>
          </p:nvPr>
        </p:nvPicPr>
        <p:blipFill>
          <a:blip r:embed="rId2"/>
          <a:stretch>
            <a:fillRect/>
          </a:stretch>
        </p:blipFill>
        <p:spPr>
          <a:xfrm>
            <a:off x="1264276" y="2671483"/>
            <a:ext cx="9669544" cy="2693147"/>
          </a:xfrm>
          <a:prstGeom prst="rect">
            <a:avLst/>
          </a:prstGeom>
        </p:spPr>
      </p:pic>
    </p:spTree>
    <p:extLst>
      <p:ext uri="{BB962C8B-B14F-4D97-AF65-F5344CB8AC3E}">
        <p14:creationId xmlns:p14="http://schemas.microsoft.com/office/powerpoint/2010/main" val="306799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sp>
        <p:nvSpPr>
          <p:cNvPr id="3" name="内容占位符 2"/>
          <p:cNvSpPr>
            <a:spLocks noGrp="1"/>
          </p:cNvSpPr>
          <p:nvPr>
            <p:ph idx="1"/>
          </p:nvPr>
        </p:nvSpPr>
        <p:spPr/>
        <p:txBody>
          <a:bodyPr/>
          <a:lstStyle/>
          <a:p>
            <a:r>
              <a:rPr lang="zh-CN" altLang="zh-CN" sz="2400" dirty="0"/>
              <a:t>项目</a:t>
            </a:r>
            <a:r>
              <a:rPr lang="zh-CN" altLang="zh-CN" sz="2400" dirty="0" smtClean="0"/>
              <a:t>概述</a:t>
            </a:r>
            <a:endParaRPr lang="en-US" altLang="zh-CN" sz="2400" dirty="0" smtClean="0"/>
          </a:p>
          <a:p>
            <a:pPr marL="0" indent="0">
              <a:buNone/>
            </a:pPr>
            <a:r>
              <a:rPr lang="en-US" altLang="zh-CN" sz="2400" dirty="0" smtClean="0"/>
              <a:t>2.</a:t>
            </a:r>
            <a:r>
              <a:rPr lang="zh-CN" altLang="en-US" sz="2400" dirty="0" smtClean="0"/>
              <a:t>验收标准（</a:t>
            </a:r>
            <a:r>
              <a:rPr lang="zh-CN" altLang="en-US" sz="2400" dirty="0" smtClean="0">
                <a:solidFill>
                  <a:srgbClr val="FF0000"/>
                </a:solidFill>
              </a:rPr>
              <a:t>不全面</a:t>
            </a:r>
            <a:r>
              <a:rPr lang="zh-CN" altLang="en-US" sz="2400" dirty="0" smtClean="0"/>
              <a:t>）</a:t>
            </a:r>
            <a:endParaRPr lang="en-US" altLang="zh-CN" sz="2400" dirty="0"/>
          </a:p>
          <a:p>
            <a:pPr marL="0" indent="0">
              <a:buNone/>
            </a:pPr>
            <a:r>
              <a:rPr lang="en-US" altLang="zh-CN" sz="2400" dirty="0" smtClean="0"/>
              <a:t>1</a:t>
            </a:r>
            <a:r>
              <a:rPr lang="zh-CN" altLang="en-US" sz="2400" dirty="0" smtClean="0"/>
              <a:t>）验收方式：</a:t>
            </a:r>
            <a:r>
              <a:rPr lang="zh-CN" altLang="zh-CN" sz="2400" dirty="0" smtClean="0"/>
              <a:t>验收</a:t>
            </a:r>
            <a:r>
              <a:rPr lang="zh-CN" altLang="zh-CN" sz="2400" dirty="0"/>
              <a:t>包括交付前验收、交付后验收、试运行（初步）验收、最终验收、第三方验收、专家参与验收</a:t>
            </a:r>
            <a:r>
              <a:rPr lang="zh-CN" altLang="zh-CN" sz="2400" dirty="0" smtClean="0"/>
              <a:t>等。</a:t>
            </a:r>
            <a:endParaRPr lang="en-US" altLang="zh-CN" sz="2400" dirty="0" smtClean="0"/>
          </a:p>
          <a:p>
            <a:pPr marL="0" indent="0">
              <a:buNone/>
            </a:pPr>
            <a:endParaRPr lang="en-US" altLang="zh-CN" sz="2400" dirty="0"/>
          </a:p>
          <a:p>
            <a:pPr marL="0" indent="0">
              <a:buNone/>
            </a:pPr>
            <a:r>
              <a:rPr lang="en-US" altLang="zh-CN" sz="2400" dirty="0" smtClean="0"/>
              <a:t>2</a:t>
            </a:r>
            <a:r>
              <a:rPr lang="zh-CN" altLang="en-US" sz="2400" dirty="0" smtClean="0"/>
              <a:t>）</a:t>
            </a:r>
            <a:r>
              <a:rPr lang="zh-CN" altLang="zh-CN" sz="2400" dirty="0" smtClean="0"/>
              <a:t>项目</a:t>
            </a:r>
            <a:r>
              <a:rPr lang="zh-CN" altLang="zh-CN" sz="2400" dirty="0"/>
              <a:t>验收</a:t>
            </a:r>
            <a:r>
              <a:rPr lang="zh-CN" altLang="zh-CN" sz="2400" dirty="0" smtClean="0"/>
              <a:t>依据</a:t>
            </a:r>
            <a:r>
              <a:rPr lang="zh-CN" altLang="en-US" sz="2400" dirty="0" smtClean="0"/>
              <a:t>：</a:t>
            </a:r>
            <a:r>
              <a:rPr lang="zh-CN" altLang="zh-CN" sz="2400" dirty="0" smtClean="0"/>
              <a:t>主要</a:t>
            </a:r>
            <a:r>
              <a:rPr lang="zh-CN" altLang="zh-CN" sz="2400" dirty="0"/>
              <a:t>有标书、合同、相关标准、项目文档（最主要是需求规格说明书</a:t>
            </a:r>
            <a:r>
              <a:rPr lang="zh-CN" altLang="zh-CN" sz="2400" dirty="0" smtClean="0"/>
              <a:t>）</a:t>
            </a:r>
            <a:endParaRPr lang="en-US" altLang="zh-CN" sz="2400" dirty="0"/>
          </a:p>
          <a:p>
            <a:pPr marL="0" indent="0">
              <a:buNone/>
            </a:pPr>
            <a:endParaRPr lang="en-US" altLang="zh-CN" sz="2400" dirty="0" smtClean="0"/>
          </a:p>
          <a:p>
            <a:pPr marL="0" indent="0">
              <a:buNone/>
            </a:pPr>
            <a:r>
              <a:rPr lang="zh-CN" altLang="en-US" sz="2400" dirty="0">
                <a:solidFill>
                  <a:srgbClr val="FF0000"/>
                </a:solidFill>
              </a:rPr>
              <a:t>可判定</a:t>
            </a:r>
          </a:p>
          <a:p>
            <a:pPr marL="0" indent="0">
              <a:buNone/>
            </a:pPr>
            <a:endParaRPr lang="zh-CN" altLang="en-US" sz="2400" dirty="0"/>
          </a:p>
        </p:txBody>
      </p:sp>
    </p:spTree>
    <p:extLst>
      <p:ext uri="{BB962C8B-B14F-4D97-AF65-F5344CB8AC3E}">
        <p14:creationId xmlns:p14="http://schemas.microsoft.com/office/powerpoint/2010/main" val="166979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pic>
        <p:nvPicPr>
          <p:cNvPr id="4" name="内容占位符 3"/>
          <p:cNvPicPr>
            <a:picLocks noGrp="1" noChangeAspect="1"/>
          </p:cNvPicPr>
          <p:nvPr>
            <p:ph idx="1"/>
          </p:nvPr>
        </p:nvPicPr>
        <p:blipFill>
          <a:blip r:embed="rId3"/>
          <a:stretch>
            <a:fillRect/>
          </a:stretch>
        </p:blipFill>
        <p:spPr>
          <a:xfrm>
            <a:off x="742245" y="2689413"/>
            <a:ext cx="10713605" cy="2796987"/>
          </a:xfrm>
          <a:prstGeom prst="rect">
            <a:avLst/>
          </a:prstGeom>
        </p:spPr>
      </p:pic>
    </p:spTree>
    <p:extLst>
      <p:ext uri="{BB962C8B-B14F-4D97-AF65-F5344CB8AC3E}">
        <p14:creationId xmlns:p14="http://schemas.microsoft.com/office/powerpoint/2010/main" val="140163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sp>
        <p:nvSpPr>
          <p:cNvPr id="3" name="内容占位符 2"/>
          <p:cNvSpPr>
            <a:spLocks noGrp="1"/>
          </p:cNvSpPr>
          <p:nvPr>
            <p:ph idx="1"/>
          </p:nvPr>
        </p:nvSpPr>
        <p:spPr/>
        <p:txBody>
          <a:bodyPr>
            <a:normAutofit/>
          </a:bodyPr>
          <a:lstStyle/>
          <a:p>
            <a:r>
              <a:rPr lang="zh-CN" altLang="zh-CN" sz="2400" dirty="0" smtClean="0"/>
              <a:t>实施计划</a:t>
            </a:r>
            <a:endParaRPr lang="en-US" altLang="zh-CN" sz="2400" dirty="0" smtClean="0"/>
          </a:p>
          <a:p>
            <a:pPr marL="0" indent="0">
              <a:buNone/>
            </a:pPr>
            <a:r>
              <a:rPr lang="en-US" altLang="zh-CN" sz="2400" dirty="0" smtClean="0"/>
              <a:t>1.</a:t>
            </a:r>
            <a:r>
              <a:rPr lang="zh-CN" altLang="en-US" sz="2400" dirty="0" smtClean="0"/>
              <a:t>进度（</a:t>
            </a:r>
            <a:r>
              <a:rPr lang="zh-CN" altLang="en-US" sz="2400" dirty="0" smtClean="0">
                <a:solidFill>
                  <a:srgbClr val="FF0000"/>
                </a:solidFill>
              </a:rPr>
              <a:t>注意</a:t>
            </a:r>
            <a:r>
              <a:rPr lang="zh-CN" altLang="en-US" sz="2400" dirty="0" smtClean="0"/>
              <a:t>）：时间表格，</a:t>
            </a:r>
            <a:r>
              <a:rPr lang="en-US" altLang="zh-CN" sz="2400" dirty="0" smtClean="0"/>
              <a:t>Microsoft</a:t>
            </a:r>
            <a:r>
              <a:rPr lang="zh-CN" altLang="en-US" sz="2400" dirty="0" smtClean="0"/>
              <a:t> </a:t>
            </a:r>
            <a:r>
              <a:rPr lang="en-US" altLang="zh-CN" sz="2400" dirty="0" smtClean="0"/>
              <a:t>Project </a:t>
            </a:r>
            <a:r>
              <a:rPr lang="zh-CN" altLang="en-US" sz="2400" dirty="0" smtClean="0"/>
              <a:t>软件</a:t>
            </a:r>
            <a:endParaRPr lang="en-US" altLang="zh-CN" sz="2400" dirty="0" smtClean="0"/>
          </a:p>
        </p:txBody>
      </p:sp>
      <p:pic>
        <p:nvPicPr>
          <p:cNvPr id="3074" name="Picture 2" descr="http://b.hiphotos.baidu.com/baike/w%3D268/sign=91396614ad4bd11304cdb03462aea488/377adab44aed2e73d278044b8701a18b86d6fac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412" y="3318163"/>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02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pic>
        <p:nvPicPr>
          <p:cNvPr id="4" name="内容占位符 3"/>
          <p:cNvPicPr>
            <a:picLocks noGrp="1" noChangeAspect="1"/>
          </p:cNvPicPr>
          <p:nvPr>
            <p:ph idx="1"/>
          </p:nvPr>
        </p:nvPicPr>
        <p:blipFill>
          <a:blip r:embed="rId3"/>
          <a:stretch>
            <a:fillRect/>
          </a:stretch>
        </p:blipFill>
        <p:spPr>
          <a:xfrm>
            <a:off x="1987352" y="2569520"/>
            <a:ext cx="7772998" cy="3374080"/>
          </a:xfrm>
          <a:prstGeom prst="rect">
            <a:avLst/>
          </a:prstGeom>
        </p:spPr>
      </p:pic>
    </p:spTree>
    <p:extLst>
      <p:ext uri="{BB962C8B-B14F-4D97-AF65-F5344CB8AC3E}">
        <p14:creationId xmlns:p14="http://schemas.microsoft.com/office/powerpoint/2010/main" val="308293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2341418" y="319556"/>
            <a:ext cx="7710999" cy="6386044"/>
          </a:xfrm>
          <a:prstGeom prst="rect">
            <a:avLst/>
          </a:prstGeom>
        </p:spPr>
      </p:pic>
    </p:spTree>
    <p:extLst>
      <p:ext uri="{BB962C8B-B14F-4D97-AF65-F5344CB8AC3E}">
        <p14:creationId xmlns:p14="http://schemas.microsoft.com/office/powerpoint/2010/main" val="280532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sp>
        <p:nvSpPr>
          <p:cNvPr id="3" name="内容占位符 2"/>
          <p:cNvSpPr>
            <a:spLocks noGrp="1"/>
          </p:cNvSpPr>
          <p:nvPr>
            <p:ph idx="1"/>
          </p:nvPr>
        </p:nvSpPr>
        <p:spPr/>
        <p:txBody>
          <a:bodyPr>
            <a:normAutofit/>
          </a:bodyPr>
          <a:lstStyle/>
          <a:p>
            <a:r>
              <a:rPr lang="zh-CN" altLang="en-US" sz="2400" dirty="0" smtClean="0"/>
              <a:t>专题计划要点（</a:t>
            </a:r>
            <a:r>
              <a:rPr lang="zh-CN" altLang="en-US" sz="2400" dirty="0" smtClean="0">
                <a:solidFill>
                  <a:srgbClr val="FF0000"/>
                </a:solidFill>
              </a:rPr>
              <a:t>不知道写什么</a:t>
            </a:r>
            <a:r>
              <a:rPr lang="zh-CN" altLang="en-US" sz="2400" dirty="0" smtClean="0"/>
              <a:t>）</a:t>
            </a:r>
            <a:endParaRPr lang="en-US" altLang="zh-CN" sz="2400" dirty="0" smtClean="0"/>
          </a:p>
          <a:p>
            <a:pPr marL="0" indent="0">
              <a:buNone/>
            </a:pPr>
            <a:r>
              <a:rPr lang="zh-CN" altLang="en-US" sz="2400" dirty="0" smtClean="0"/>
              <a:t>针对所要进行专门计划的问题，提出解决步骤和办法，制作计划书。</a:t>
            </a:r>
            <a:endParaRPr lang="en-US" altLang="zh-CN" sz="2400" dirty="0" smtClean="0"/>
          </a:p>
          <a:p>
            <a:pPr marL="0" indent="0">
              <a:buNone/>
            </a:pPr>
            <a:r>
              <a:rPr lang="en-US" altLang="zh-CN" sz="2400" dirty="0" err="1" smtClean="0"/>
              <a:t>e.g</a:t>
            </a:r>
            <a:r>
              <a:rPr lang="en-US" altLang="zh-CN" sz="2400" dirty="0" smtClean="0"/>
              <a:t>:</a:t>
            </a:r>
          </a:p>
          <a:p>
            <a:pPr marL="0" indent="0">
              <a:buNone/>
            </a:pPr>
            <a:r>
              <a:rPr lang="zh-CN" altLang="en-US" sz="2400" dirty="0" smtClean="0"/>
              <a:t>人员</a:t>
            </a:r>
            <a:r>
              <a:rPr lang="zh-CN" altLang="en-US" sz="2400" dirty="0"/>
              <a:t>培训</a:t>
            </a:r>
            <a:r>
              <a:rPr lang="zh-CN" altLang="en-US" sz="2400" dirty="0" smtClean="0"/>
              <a:t>计划：开发人员培训计划</a:t>
            </a:r>
            <a:endParaRPr lang="en-US" altLang="zh-CN" sz="2400" dirty="0" smtClean="0"/>
          </a:p>
          <a:p>
            <a:pPr marL="0" indent="0">
              <a:buNone/>
            </a:pPr>
            <a:r>
              <a:rPr lang="zh-CN" altLang="en-US" sz="2400" dirty="0" smtClean="0"/>
              <a:t>合同</a:t>
            </a:r>
            <a:r>
              <a:rPr lang="zh-CN" altLang="en-US" sz="2400" dirty="0"/>
              <a:t>计划：和客户协商签订软件使用</a:t>
            </a:r>
            <a:r>
              <a:rPr lang="zh-CN" altLang="en-US" sz="2400" dirty="0" smtClean="0"/>
              <a:t>合同</a:t>
            </a:r>
            <a:endParaRPr lang="en-US" altLang="zh-CN" sz="2400" dirty="0" smtClean="0"/>
          </a:p>
          <a:p>
            <a:pPr marL="0" indent="0">
              <a:buNone/>
            </a:pPr>
            <a:r>
              <a:rPr lang="zh-CN" altLang="en-US" sz="2400" dirty="0"/>
              <a:t>安全保密计划：在从项目开发阶段到最后软件的正式发布期间，做好项目的保密</a:t>
            </a:r>
            <a:r>
              <a:rPr lang="zh-CN" altLang="en-US" sz="2400" dirty="0" smtClean="0"/>
              <a:t>工作的计划。</a:t>
            </a:r>
            <a:endParaRPr lang="en-US" altLang="zh-CN" sz="2400" dirty="0" smtClean="0"/>
          </a:p>
          <a:p>
            <a:pPr marL="0" indent="0">
              <a:buNone/>
            </a:pPr>
            <a:r>
              <a:rPr lang="zh-CN" altLang="en-US" sz="2400" dirty="0" smtClean="0"/>
              <a:t>用户</a:t>
            </a:r>
            <a:r>
              <a:rPr lang="zh-CN" altLang="en-US" sz="2400" dirty="0"/>
              <a:t>培训</a:t>
            </a:r>
            <a:r>
              <a:rPr lang="zh-CN" altLang="en-US" sz="2400" dirty="0" smtClean="0"/>
              <a:t>计划：用户使用软件时接受的培训计划</a:t>
            </a:r>
            <a:endParaRPr lang="zh-CN" altLang="en-US" sz="2400" dirty="0"/>
          </a:p>
        </p:txBody>
      </p:sp>
    </p:spTree>
    <p:extLst>
      <p:ext uri="{BB962C8B-B14F-4D97-AF65-F5344CB8AC3E}">
        <p14:creationId xmlns:p14="http://schemas.microsoft.com/office/powerpoint/2010/main" val="337998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软件开发计划书</a:t>
            </a:r>
          </a:p>
        </p:txBody>
      </p:sp>
      <p:pic>
        <p:nvPicPr>
          <p:cNvPr id="4" name="内容占位符 3"/>
          <p:cNvPicPr>
            <a:picLocks noGrp="1" noChangeAspect="1"/>
          </p:cNvPicPr>
          <p:nvPr>
            <p:ph idx="1"/>
          </p:nvPr>
        </p:nvPicPr>
        <p:blipFill>
          <a:blip r:embed="rId3"/>
          <a:stretch>
            <a:fillRect/>
          </a:stretch>
        </p:blipFill>
        <p:spPr>
          <a:xfrm>
            <a:off x="1069848" y="3269672"/>
            <a:ext cx="9325428" cy="2091316"/>
          </a:xfrm>
          <a:prstGeom prst="rect">
            <a:avLst/>
          </a:prstGeom>
        </p:spPr>
      </p:pic>
    </p:spTree>
    <p:extLst>
      <p:ext uri="{BB962C8B-B14F-4D97-AF65-F5344CB8AC3E}">
        <p14:creationId xmlns:p14="http://schemas.microsoft.com/office/powerpoint/2010/main" val="156189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上次课堂作业</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题目：开发一个网上订书系统，该系统接收用户订单请求，根据用户类别（普通用户和</a:t>
            </a:r>
            <a:r>
              <a:rPr lang="en-US" altLang="zh-CN" sz="2400" dirty="0" smtClean="0"/>
              <a:t>VIP</a:t>
            </a:r>
            <a:r>
              <a:rPr lang="zh-CN" altLang="en-US" sz="2400" dirty="0" smtClean="0"/>
              <a:t>用户）将订单分成定时处理订单和即时处理订单。定时处理订单将被汇总后在指定时间批量发给出版社，即时订单则直接发给出版社。</a:t>
            </a:r>
            <a:endParaRPr lang="en-US" altLang="zh-CN" sz="2400" dirty="0" smtClean="0"/>
          </a:p>
          <a:p>
            <a:r>
              <a:rPr lang="zh-CN" altLang="en-US" sz="2400" dirty="0"/>
              <a:t>画</a:t>
            </a:r>
            <a:r>
              <a:rPr lang="zh-CN" altLang="en-US" sz="2400" dirty="0" smtClean="0"/>
              <a:t>出批量发送用例的交互图</a:t>
            </a:r>
            <a:endParaRPr lang="zh-CN" altLang="en-US" sz="2400" dirty="0"/>
          </a:p>
        </p:txBody>
      </p:sp>
    </p:spTree>
    <p:extLst>
      <p:ext uri="{BB962C8B-B14F-4D97-AF65-F5344CB8AC3E}">
        <p14:creationId xmlns:p14="http://schemas.microsoft.com/office/powerpoint/2010/main" val="27903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672" y="318655"/>
            <a:ext cx="9585964" cy="6841436"/>
          </a:xfrm>
        </p:spPr>
      </p:pic>
      <p:sp>
        <p:nvSpPr>
          <p:cNvPr id="4" name="文本框 3"/>
          <p:cNvSpPr txBox="1"/>
          <p:nvPr/>
        </p:nvSpPr>
        <p:spPr>
          <a:xfrm>
            <a:off x="10779020" y="1177636"/>
            <a:ext cx="553998" cy="3394364"/>
          </a:xfrm>
          <a:prstGeom prst="rect">
            <a:avLst/>
          </a:prstGeom>
          <a:noFill/>
        </p:spPr>
        <p:txBody>
          <a:bodyPr vert="eaVert" wrap="square" rtlCol="0">
            <a:spAutoFit/>
          </a:bodyPr>
          <a:lstStyle/>
          <a:p>
            <a:r>
              <a:rPr lang="zh-CN" altLang="en-US" sz="2400" dirty="0" smtClean="0"/>
              <a:t>仅供参考，不唯一</a:t>
            </a:r>
            <a:endParaRPr lang="zh-CN" altLang="en-US" sz="2400" dirty="0"/>
          </a:p>
        </p:txBody>
      </p:sp>
    </p:spTree>
    <p:extLst>
      <p:ext uri="{BB962C8B-B14F-4D97-AF65-F5344CB8AC3E}">
        <p14:creationId xmlns:p14="http://schemas.microsoft.com/office/powerpoint/2010/main" val="384929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大作业文档说明</a:t>
            </a:r>
          </a:p>
        </p:txBody>
      </p:sp>
      <p:sp>
        <p:nvSpPr>
          <p:cNvPr id="3" name="内容占位符 2"/>
          <p:cNvSpPr>
            <a:spLocks noGrp="1"/>
          </p:cNvSpPr>
          <p:nvPr>
            <p:ph idx="1"/>
          </p:nvPr>
        </p:nvSpPr>
        <p:spPr/>
        <p:txBody>
          <a:bodyPr>
            <a:normAutofit/>
          </a:bodyPr>
          <a:lstStyle/>
          <a:p>
            <a:r>
              <a:rPr lang="en-US" altLang="zh-CN" sz="2400" dirty="0" smtClean="0"/>
              <a:t>1.</a:t>
            </a:r>
            <a:r>
              <a:rPr lang="zh-CN" altLang="en-US" sz="2400" dirty="0" smtClean="0"/>
              <a:t>软件开发计划书</a:t>
            </a:r>
            <a:endParaRPr lang="en-US" altLang="zh-CN" sz="2400" dirty="0" smtClean="0"/>
          </a:p>
          <a:p>
            <a:pPr marL="0" indent="0">
              <a:buNone/>
            </a:pPr>
            <a:r>
              <a:rPr lang="zh-CN" altLang="en-US" sz="2400" dirty="0" smtClean="0"/>
              <a:t>主要</a:t>
            </a:r>
            <a:r>
              <a:rPr lang="zh-CN" altLang="en-US" sz="2400" dirty="0"/>
              <a:t>是为了给开发系统做主要的规划和整合，在开发过程中起到引导作用，以及给在使用者提供简单的</a:t>
            </a:r>
            <a:r>
              <a:rPr lang="zh-CN" altLang="en-US" sz="2400" dirty="0" smtClean="0"/>
              <a:t>说明。</a:t>
            </a:r>
            <a:endParaRPr lang="en-US" altLang="zh-CN" sz="2400" dirty="0" smtClean="0"/>
          </a:p>
          <a:p>
            <a:endParaRPr lang="zh-CN" altLang="en-US" dirty="0"/>
          </a:p>
          <a:p>
            <a:endParaRPr lang="zh-CN" altLang="en-US" dirty="0"/>
          </a:p>
        </p:txBody>
      </p:sp>
    </p:spTree>
    <p:extLst>
      <p:ext uri="{BB962C8B-B14F-4D97-AF65-F5344CB8AC3E}">
        <p14:creationId xmlns:p14="http://schemas.microsoft.com/office/powerpoint/2010/main" val="319216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上次课堂作业</a:t>
            </a:r>
          </a:p>
        </p:txBody>
      </p:sp>
      <p:sp>
        <p:nvSpPr>
          <p:cNvPr id="3" name="内容占位符 2"/>
          <p:cNvSpPr>
            <a:spLocks noGrp="1"/>
          </p:cNvSpPr>
          <p:nvPr>
            <p:ph idx="1"/>
          </p:nvPr>
        </p:nvSpPr>
        <p:spPr/>
        <p:txBody>
          <a:bodyPr>
            <a:normAutofit/>
          </a:bodyPr>
          <a:lstStyle/>
          <a:p>
            <a:r>
              <a:rPr lang="zh-CN" altLang="en-US" sz="2400" dirty="0" smtClean="0"/>
              <a:t>交互图</a:t>
            </a:r>
            <a:endParaRPr lang="en-US" altLang="zh-CN" sz="2400" dirty="0"/>
          </a:p>
          <a:p>
            <a:pPr marL="0" indent="0">
              <a:buNone/>
            </a:pPr>
            <a:r>
              <a:rPr lang="zh-CN" altLang="en-US" sz="2400" dirty="0" smtClean="0"/>
              <a:t>   协作图（</a:t>
            </a:r>
            <a:r>
              <a:rPr lang="en-US" altLang="zh-CN" sz="2400" dirty="0" smtClean="0"/>
              <a:t>collaboration diagram</a:t>
            </a:r>
            <a:r>
              <a:rPr lang="zh-CN" altLang="en-US" sz="2400" dirty="0" smtClean="0"/>
              <a:t>）</a:t>
            </a:r>
            <a:r>
              <a:rPr lang="en-US" altLang="zh-CN" sz="2400" dirty="0" smtClean="0"/>
              <a:t>/</a:t>
            </a:r>
            <a:r>
              <a:rPr lang="zh-CN" altLang="en-US" sz="2400" dirty="0" smtClean="0"/>
              <a:t>顺序图（</a:t>
            </a:r>
            <a:r>
              <a:rPr lang="en-US" altLang="zh-CN" sz="2400" dirty="0" smtClean="0"/>
              <a:t>sequence diagram</a:t>
            </a:r>
            <a:r>
              <a:rPr lang="zh-CN" altLang="en-US" sz="2400" dirty="0" smtClean="0"/>
              <a:t>）</a:t>
            </a:r>
            <a:endParaRPr lang="en-US" altLang="zh-CN" sz="2400" dirty="0"/>
          </a:p>
          <a:p>
            <a:pPr marL="0" indent="0">
              <a:buNone/>
            </a:pPr>
            <a:r>
              <a:rPr lang="zh-CN" altLang="en-US" sz="2400" dirty="0" smtClean="0"/>
              <a:t>   逻辑上是等价的</a:t>
            </a:r>
            <a:endParaRPr lang="en-US" altLang="zh-CN" sz="2400" dirty="0"/>
          </a:p>
          <a:p>
            <a:r>
              <a:rPr lang="zh-CN" altLang="en-US" sz="2400" dirty="0" smtClean="0"/>
              <a:t>找类</a:t>
            </a:r>
            <a:endParaRPr lang="en-US" altLang="zh-CN" sz="2400" dirty="0" smtClean="0"/>
          </a:p>
          <a:p>
            <a:r>
              <a:rPr lang="zh-CN" altLang="en-US" sz="2400" dirty="0" smtClean="0"/>
              <a:t>作图规范</a:t>
            </a:r>
            <a:endParaRPr lang="en-US" altLang="zh-CN" sz="2400" dirty="0"/>
          </a:p>
        </p:txBody>
      </p:sp>
    </p:spTree>
    <p:extLst>
      <p:ext uri="{BB962C8B-B14F-4D97-AF65-F5344CB8AC3E}">
        <p14:creationId xmlns:p14="http://schemas.microsoft.com/office/powerpoint/2010/main" val="64286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l="1009" b="18062"/>
          <a:stretch/>
        </p:blipFill>
        <p:spPr>
          <a:xfrm>
            <a:off x="990599" y="248443"/>
            <a:ext cx="10033121" cy="6228557"/>
          </a:xfrm>
        </p:spPr>
      </p:pic>
    </p:spTree>
    <p:extLst>
      <p:ext uri="{BB962C8B-B14F-4D97-AF65-F5344CB8AC3E}">
        <p14:creationId xmlns:p14="http://schemas.microsoft.com/office/powerpoint/2010/main" val="324215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l="-549" t="9666"/>
          <a:stretch/>
        </p:blipFill>
        <p:spPr>
          <a:xfrm>
            <a:off x="1318339" y="215900"/>
            <a:ext cx="9706725" cy="6540500"/>
          </a:xfrm>
        </p:spPr>
      </p:pic>
    </p:spTree>
    <p:extLst>
      <p:ext uri="{BB962C8B-B14F-4D97-AF65-F5344CB8AC3E}">
        <p14:creationId xmlns:p14="http://schemas.microsoft.com/office/powerpoint/2010/main" val="40014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r="-392" b="13427"/>
          <a:stretch/>
        </p:blipFill>
        <p:spPr>
          <a:xfrm>
            <a:off x="760580" y="228600"/>
            <a:ext cx="10087388" cy="6524124"/>
          </a:xfrm>
        </p:spPr>
      </p:pic>
    </p:spTree>
    <p:extLst>
      <p:ext uri="{BB962C8B-B14F-4D97-AF65-F5344CB8AC3E}">
        <p14:creationId xmlns:p14="http://schemas.microsoft.com/office/powerpoint/2010/main" val="2831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t="23041" r="3057" b="10502"/>
          <a:stretch/>
        </p:blipFill>
        <p:spPr>
          <a:xfrm>
            <a:off x="281720" y="484632"/>
            <a:ext cx="11186629" cy="5751576"/>
          </a:xfrm>
        </p:spPr>
      </p:pic>
    </p:spTree>
    <p:extLst>
      <p:ext uri="{BB962C8B-B14F-4D97-AF65-F5344CB8AC3E}">
        <p14:creationId xmlns:p14="http://schemas.microsoft.com/office/powerpoint/2010/main" val="141808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大作业文档说明</a:t>
            </a:r>
          </a:p>
        </p:txBody>
      </p:sp>
      <p:sp>
        <p:nvSpPr>
          <p:cNvPr id="3" name="内容占位符 2"/>
          <p:cNvSpPr>
            <a:spLocks noGrp="1"/>
          </p:cNvSpPr>
          <p:nvPr>
            <p:ph idx="1"/>
          </p:nvPr>
        </p:nvSpPr>
        <p:spPr/>
        <p:txBody>
          <a:bodyPr/>
          <a:lstStyle/>
          <a:p>
            <a:r>
              <a:rPr lang="en-US" altLang="zh-CN" sz="2400" dirty="0"/>
              <a:t>2.</a:t>
            </a:r>
            <a:r>
              <a:rPr lang="zh-CN" altLang="en-US" sz="2400" dirty="0"/>
              <a:t>系统需求规格说明书</a:t>
            </a:r>
            <a:endParaRPr lang="en-US" altLang="zh-CN" sz="2400" dirty="0"/>
          </a:p>
          <a:p>
            <a:pPr marL="0" indent="0">
              <a:buNone/>
            </a:pPr>
            <a:r>
              <a:rPr lang="en-US" altLang="zh-CN" sz="2400" dirty="0" smtClean="0"/>
              <a:t>1</a:t>
            </a:r>
            <a:r>
              <a:rPr lang="zh-CN" altLang="en-US" sz="2400" dirty="0" smtClean="0"/>
              <a:t>）方便用户</a:t>
            </a:r>
            <a:r>
              <a:rPr lang="zh-CN" altLang="en-US" sz="2400" dirty="0"/>
              <a:t>、分析人员和软件设计人员进行理解和交流</a:t>
            </a:r>
            <a:r>
              <a:rPr lang="zh-CN" altLang="en-US" sz="2400" dirty="0" smtClean="0"/>
              <a:t>。</a:t>
            </a:r>
            <a:endParaRPr lang="en-US" altLang="zh-CN" sz="2400" dirty="0" smtClean="0"/>
          </a:p>
          <a:p>
            <a:pPr marL="0" indent="0">
              <a:buNone/>
            </a:pPr>
            <a:r>
              <a:rPr lang="en-US" altLang="zh-CN" sz="2400" dirty="0" smtClean="0"/>
              <a:t>2</a:t>
            </a:r>
            <a:r>
              <a:rPr lang="zh-CN" altLang="en-US" sz="2400" dirty="0" smtClean="0"/>
              <a:t>）支持</a:t>
            </a:r>
            <a:r>
              <a:rPr lang="zh-CN" altLang="en-US" sz="2400" dirty="0"/>
              <a:t>目标系统的确认</a:t>
            </a:r>
            <a:r>
              <a:rPr lang="zh-CN" altLang="en-US" sz="2400" dirty="0" smtClean="0"/>
              <a:t>。</a:t>
            </a:r>
            <a:endParaRPr lang="en-US" altLang="zh-CN" sz="2400" dirty="0" smtClean="0"/>
          </a:p>
          <a:p>
            <a:pPr marL="0" indent="0">
              <a:buNone/>
            </a:pPr>
            <a:r>
              <a:rPr lang="en-US" altLang="zh-CN" sz="2400" dirty="0" smtClean="0"/>
              <a:t>3</a:t>
            </a:r>
            <a:r>
              <a:rPr lang="zh-CN" altLang="en-US" sz="2400" dirty="0" smtClean="0"/>
              <a:t>）控制系统</a:t>
            </a:r>
            <a:r>
              <a:rPr lang="zh-CN" altLang="en-US" sz="2400" dirty="0"/>
              <a:t>进化过程</a:t>
            </a:r>
            <a:r>
              <a:rPr lang="zh-CN" altLang="en-US" sz="2400" dirty="0" smtClean="0"/>
              <a:t>。</a:t>
            </a:r>
            <a:endParaRPr lang="zh-CN" altLang="en-US" dirty="0"/>
          </a:p>
        </p:txBody>
      </p:sp>
    </p:spTree>
    <p:extLst>
      <p:ext uri="{BB962C8B-B14F-4D97-AF65-F5344CB8AC3E}">
        <p14:creationId xmlns:p14="http://schemas.microsoft.com/office/powerpoint/2010/main" val="412252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系统需求规格说明</a:t>
            </a:r>
            <a:r>
              <a:rPr lang="zh-CN" altLang="en-US" dirty="0" smtClean="0"/>
              <a:t>书</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400" dirty="0"/>
              <a:t>1.	</a:t>
            </a:r>
            <a:r>
              <a:rPr lang="zh-CN" altLang="en-US" sz="2400" dirty="0"/>
              <a:t>范围</a:t>
            </a:r>
            <a:endParaRPr lang="en-US" altLang="zh-CN" sz="2400" dirty="0"/>
          </a:p>
          <a:p>
            <a:pPr marL="0" indent="0">
              <a:buNone/>
            </a:pPr>
            <a:r>
              <a:rPr lang="en-US" altLang="zh-CN" sz="2400" dirty="0"/>
              <a:t>	</a:t>
            </a:r>
            <a:r>
              <a:rPr lang="zh-CN" altLang="en-US" sz="2400" dirty="0"/>
              <a:t>标识</a:t>
            </a:r>
            <a:r>
              <a:rPr lang="en-US" altLang="zh-CN" sz="2400" dirty="0"/>
              <a:t>,</a:t>
            </a:r>
            <a:r>
              <a:rPr lang="zh-CN" altLang="en-US" sz="2400" dirty="0"/>
              <a:t>系统概述</a:t>
            </a:r>
            <a:r>
              <a:rPr lang="en-US" altLang="zh-CN" sz="2400" dirty="0"/>
              <a:t>,</a:t>
            </a:r>
            <a:r>
              <a:rPr lang="zh-CN" altLang="en-US" sz="2400" dirty="0"/>
              <a:t>文档概述</a:t>
            </a:r>
            <a:r>
              <a:rPr lang="en-US" altLang="zh-CN" sz="2400" dirty="0"/>
              <a:t>,</a:t>
            </a:r>
            <a:r>
              <a:rPr lang="zh-CN" altLang="en-US" sz="2400" dirty="0"/>
              <a:t>术语和缩略词</a:t>
            </a:r>
            <a:endParaRPr lang="en-US" altLang="zh-CN" sz="2400" dirty="0"/>
          </a:p>
          <a:p>
            <a:pPr marL="0" indent="0">
              <a:buNone/>
            </a:pPr>
            <a:r>
              <a:rPr lang="en-US" altLang="zh-CN" sz="2400" dirty="0"/>
              <a:t>2.	</a:t>
            </a:r>
            <a:r>
              <a:rPr lang="zh-CN" altLang="en-US" sz="2400" dirty="0"/>
              <a:t>引用文档</a:t>
            </a:r>
            <a:endParaRPr lang="en-US" altLang="zh-CN" sz="2400" dirty="0"/>
          </a:p>
          <a:p>
            <a:pPr marL="0" indent="0">
              <a:buNone/>
            </a:pPr>
            <a:r>
              <a:rPr lang="en-US" altLang="zh-CN" sz="2400" dirty="0"/>
              <a:t>3.	</a:t>
            </a:r>
            <a:r>
              <a:rPr lang="zh-CN" altLang="en-US" sz="2400" dirty="0"/>
              <a:t>功能需求</a:t>
            </a:r>
            <a:endParaRPr lang="en-US" altLang="zh-CN" sz="2400" dirty="0"/>
          </a:p>
          <a:p>
            <a:pPr marL="0" indent="0">
              <a:buNone/>
            </a:pPr>
            <a:r>
              <a:rPr lang="en-US" altLang="zh-CN" sz="2400" dirty="0"/>
              <a:t>4.	</a:t>
            </a:r>
            <a:r>
              <a:rPr lang="zh-CN" altLang="en-US" sz="2400" dirty="0"/>
              <a:t>数据需求	</a:t>
            </a:r>
            <a:endParaRPr lang="en-US" altLang="zh-CN" sz="2400" dirty="0"/>
          </a:p>
          <a:p>
            <a:pPr marL="0" indent="0">
              <a:buNone/>
            </a:pPr>
            <a:r>
              <a:rPr lang="en-US" altLang="zh-CN" sz="2400" dirty="0"/>
              <a:t>5.	</a:t>
            </a:r>
            <a:r>
              <a:rPr lang="zh-CN" altLang="en-US" sz="2400" dirty="0"/>
              <a:t>非功能需求	</a:t>
            </a:r>
            <a:endParaRPr lang="en-US" altLang="zh-CN" sz="2400" dirty="0"/>
          </a:p>
          <a:p>
            <a:pPr marL="0" indent="0">
              <a:buNone/>
            </a:pPr>
            <a:r>
              <a:rPr lang="en-US" altLang="zh-CN" sz="2400" dirty="0"/>
              <a:t>6.	</a:t>
            </a:r>
            <a:r>
              <a:rPr lang="zh-CN" altLang="en-US" sz="2400" dirty="0"/>
              <a:t>运行需求	</a:t>
            </a:r>
            <a:endParaRPr lang="en-US" altLang="zh-CN" sz="2400" dirty="0"/>
          </a:p>
          <a:p>
            <a:pPr marL="0" indent="0">
              <a:buNone/>
            </a:pPr>
            <a:r>
              <a:rPr lang="zh-CN" altLang="en-US" sz="2400" dirty="0"/>
              <a:t>     硬件接口</a:t>
            </a:r>
            <a:r>
              <a:rPr lang="en-US" altLang="zh-CN" sz="2400" dirty="0"/>
              <a:t>,</a:t>
            </a:r>
            <a:r>
              <a:rPr lang="zh-CN" altLang="en-US" sz="2400" dirty="0"/>
              <a:t>软件接口</a:t>
            </a:r>
            <a:r>
              <a:rPr lang="en-US" altLang="zh-CN" sz="2400" dirty="0"/>
              <a:t>,</a:t>
            </a:r>
            <a:r>
              <a:rPr lang="zh-CN" altLang="en-US" sz="2400" dirty="0"/>
              <a:t>用户界面</a:t>
            </a:r>
            <a:r>
              <a:rPr lang="zh-CN" altLang="en-US" sz="2400" dirty="0" smtClean="0"/>
              <a:t>需求</a:t>
            </a:r>
            <a:endParaRPr lang="en-US" altLang="zh-CN" sz="2400" dirty="0"/>
          </a:p>
        </p:txBody>
      </p:sp>
    </p:spTree>
    <p:extLst>
      <p:ext uri="{BB962C8B-B14F-4D97-AF65-F5344CB8AC3E}">
        <p14:creationId xmlns:p14="http://schemas.microsoft.com/office/powerpoint/2010/main" val="410652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系统需求规格说明书</a:t>
            </a:r>
          </a:p>
        </p:txBody>
      </p:sp>
      <p:sp>
        <p:nvSpPr>
          <p:cNvPr id="3" name="内容占位符 2"/>
          <p:cNvSpPr>
            <a:spLocks noGrp="1"/>
          </p:cNvSpPr>
          <p:nvPr>
            <p:ph idx="1"/>
          </p:nvPr>
        </p:nvSpPr>
        <p:spPr/>
        <p:txBody>
          <a:bodyPr/>
          <a:lstStyle/>
          <a:p>
            <a:pPr marL="0" indent="0">
              <a:lnSpc>
                <a:spcPct val="100000"/>
              </a:lnSpc>
              <a:spcBef>
                <a:spcPts val="0"/>
              </a:spcBef>
              <a:buClrTx/>
              <a:buSzTx/>
              <a:buNone/>
              <a:defRPr/>
            </a:pPr>
            <a:r>
              <a:rPr lang="zh-CN" altLang="en-US" sz="2400" dirty="0"/>
              <a:t>功能需求</a:t>
            </a:r>
            <a:r>
              <a:rPr lang="en-US" altLang="zh-CN" sz="2400" dirty="0"/>
              <a:t>:</a:t>
            </a:r>
            <a:r>
              <a:rPr lang="zh-CN" altLang="zh-CN" sz="2400" dirty="0"/>
              <a:t>以用</a:t>
            </a:r>
            <a:r>
              <a:rPr lang="zh-CN" altLang="zh-CN" sz="2400" dirty="0" smtClean="0"/>
              <a:t>例图</a:t>
            </a:r>
            <a:r>
              <a:rPr lang="zh-CN" altLang="en-US" sz="2400" dirty="0" smtClean="0"/>
              <a:t>、数据流图</a:t>
            </a:r>
            <a:r>
              <a:rPr lang="zh-CN" altLang="zh-CN" sz="2400" dirty="0" smtClean="0"/>
              <a:t>的</a:t>
            </a:r>
            <a:r>
              <a:rPr lang="zh-CN" altLang="zh-CN" sz="2400" dirty="0"/>
              <a:t>形式给出系统功能需求的分解结构</a:t>
            </a:r>
            <a:endParaRPr lang="en-US" altLang="zh-CN" sz="2400" dirty="0"/>
          </a:p>
          <a:p>
            <a:pPr marL="0" indent="0">
              <a:buNone/>
            </a:pPr>
            <a:r>
              <a:rPr lang="zh-CN" altLang="en-US" sz="2400" dirty="0"/>
              <a:t>数据需求</a:t>
            </a:r>
            <a:r>
              <a:rPr lang="en-US" altLang="zh-CN" sz="2400" dirty="0"/>
              <a:t>:</a:t>
            </a:r>
            <a:r>
              <a:rPr lang="zh-CN" altLang="zh-CN" sz="2400" dirty="0"/>
              <a:t>描述该系统所涉及的数据实体。以</a:t>
            </a:r>
            <a:r>
              <a:rPr lang="en-US" altLang="zh-CN" sz="2400" dirty="0"/>
              <a:t>ER</a:t>
            </a:r>
            <a:r>
              <a:rPr lang="zh-CN" altLang="zh-CN" sz="2400" dirty="0" smtClean="0"/>
              <a:t>图的</a:t>
            </a:r>
            <a:r>
              <a:rPr lang="zh-CN" altLang="zh-CN" sz="2400" dirty="0"/>
              <a:t>方式给出基本的数据实体以及</a:t>
            </a:r>
            <a:r>
              <a:rPr lang="zh-CN" altLang="zh-CN" sz="2400" dirty="0" smtClean="0"/>
              <a:t>关系</a:t>
            </a:r>
            <a:r>
              <a:rPr lang="zh-CN" altLang="en-US" sz="2400" dirty="0" smtClean="0"/>
              <a:t>，数据字典给出定义</a:t>
            </a:r>
            <a:endParaRPr lang="en-US" altLang="zh-CN" sz="2400" dirty="0"/>
          </a:p>
          <a:p>
            <a:pPr marL="0" indent="0">
              <a:buNone/>
            </a:pPr>
            <a:r>
              <a:rPr lang="zh-CN" altLang="en-US" sz="2400" dirty="0"/>
              <a:t>非功能需求</a:t>
            </a:r>
            <a:r>
              <a:rPr lang="en-US" altLang="zh-CN" sz="2400" dirty="0"/>
              <a:t>:</a:t>
            </a:r>
            <a:r>
              <a:rPr lang="zh-CN" altLang="zh-CN" sz="2400" dirty="0"/>
              <a:t>系统的性能、可靠性、可扩展性、易用性、安全性等非功能需求。</a:t>
            </a:r>
            <a:endParaRPr lang="en-US" altLang="zh-CN" sz="2400" dirty="0"/>
          </a:p>
          <a:p>
            <a:endParaRPr lang="zh-CN" altLang="en-US" dirty="0"/>
          </a:p>
        </p:txBody>
      </p:sp>
    </p:spTree>
    <p:extLst>
      <p:ext uri="{BB962C8B-B14F-4D97-AF65-F5344CB8AC3E}">
        <p14:creationId xmlns:p14="http://schemas.microsoft.com/office/powerpoint/2010/main" val="386081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pPr algn="ctr" eaLnBrk="1" hangingPunct="1"/>
            <a:r>
              <a:rPr lang="zh-CN" altLang="en-US" smtClean="0"/>
              <a:t>需求分析</a:t>
            </a:r>
            <a:r>
              <a:rPr lang="en-US" altLang="zh-CN" smtClean="0"/>
              <a:t>——</a:t>
            </a:r>
            <a:r>
              <a:rPr lang="zh-CN" altLang="en-US" smtClean="0"/>
              <a:t>功能需求</a:t>
            </a:r>
          </a:p>
        </p:txBody>
      </p:sp>
      <p:sp>
        <p:nvSpPr>
          <p:cNvPr id="13315" name="内容占位符 2"/>
          <p:cNvSpPr>
            <a:spLocks noGrp="1"/>
          </p:cNvSpPr>
          <p:nvPr>
            <p:ph idx="1"/>
          </p:nvPr>
        </p:nvSpPr>
        <p:spPr>
          <a:xfrm>
            <a:off x="677863" y="1527175"/>
            <a:ext cx="10515600" cy="4351338"/>
          </a:xfrm>
        </p:spPr>
        <p:txBody>
          <a:bodyPr>
            <a:normAutofit/>
          </a:bodyPr>
          <a:lstStyle/>
          <a:p>
            <a:pPr eaLnBrk="1" hangingPunct="1"/>
            <a:r>
              <a:rPr lang="zh-CN" altLang="en-US" sz="2800" dirty="0" smtClean="0"/>
              <a:t>注意</a:t>
            </a:r>
            <a:endParaRPr lang="en-US" altLang="zh-CN" sz="2800" dirty="0" smtClean="0"/>
          </a:p>
          <a:p>
            <a:pPr lvl="1" eaLnBrk="1" hangingPunct="1">
              <a:buFont typeface="Wingdings" panose="05000000000000000000" pitchFamily="2" charset="2"/>
              <a:buChar char="Ø"/>
            </a:pPr>
            <a:r>
              <a:rPr lang="zh-CN" altLang="en-US" sz="2400" dirty="0" smtClean="0"/>
              <a:t>所用开发方法应与模型描述方法对应，如：</a:t>
            </a:r>
            <a:r>
              <a:rPr lang="zh-CN" altLang="zh-CN" sz="2400" dirty="0" smtClean="0"/>
              <a:t>结构化开发，要给出数据流图</a:t>
            </a:r>
            <a:r>
              <a:rPr lang="zh-CN" altLang="en-US" sz="2400" dirty="0" smtClean="0"/>
              <a:t>；面向对象开发要给出用例图、活动图等。</a:t>
            </a:r>
            <a:endParaRPr lang="en-US" altLang="zh-CN" sz="2400" dirty="0" smtClean="0"/>
          </a:p>
          <a:p>
            <a:pPr lvl="1" eaLnBrk="1" hangingPunct="1">
              <a:buFont typeface="Wingdings" panose="05000000000000000000" pitchFamily="2" charset="2"/>
              <a:buChar char="Ø"/>
            </a:pPr>
            <a:r>
              <a:rPr lang="zh-CN" altLang="en-US" sz="2400" dirty="0" smtClean="0"/>
              <a:t>所用图形等描述工具应该规范化。</a:t>
            </a:r>
            <a:endParaRPr lang="en-US" altLang="zh-CN" sz="2400" dirty="0" smtClean="0"/>
          </a:p>
          <a:p>
            <a:pPr lvl="1" eaLnBrk="1" hangingPunct="1">
              <a:buFont typeface="Wingdings" panose="05000000000000000000" pitchFamily="2" charset="2"/>
              <a:buChar char="Ø"/>
            </a:pPr>
            <a:r>
              <a:rPr lang="zh-CN" altLang="en-US" sz="2400" dirty="0" smtClean="0"/>
              <a:t>功能的逻辑应该合理。</a:t>
            </a:r>
            <a:endParaRPr lang="en-US" altLang="zh-CN" sz="2400" dirty="0" smtClean="0"/>
          </a:p>
          <a:p>
            <a:pPr lvl="1" eaLnBrk="1" hangingPunct="1"/>
            <a:endParaRPr lang="en-US" altLang="zh-CN" sz="2400" dirty="0" smtClean="0"/>
          </a:p>
          <a:p>
            <a:pPr eaLnBrk="1" hangingPunct="1"/>
            <a:r>
              <a:rPr lang="zh-CN" altLang="en-US" sz="2800" dirty="0" smtClean="0"/>
              <a:t>范例</a:t>
            </a:r>
          </a:p>
        </p:txBody>
      </p:sp>
      <p:pic>
        <p:nvPicPr>
          <p:cNvPr id="13318" name="图片 6"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4850" y="3121025"/>
            <a:ext cx="4138613"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线形标注 2 7"/>
          <p:cNvSpPr/>
          <p:nvPr/>
        </p:nvSpPr>
        <p:spPr>
          <a:xfrm>
            <a:off x="3301856" y="5265738"/>
            <a:ext cx="2532062" cy="612775"/>
          </a:xfrm>
          <a:prstGeom prst="borderCallout2">
            <a:avLst>
              <a:gd name="adj1" fmla="val 45724"/>
              <a:gd name="adj2" fmla="val 100864"/>
              <a:gd name="adj3" fmla="val 9759"/>
              <a:gd name="adj4" fmla="val 113412"/>
              <a:gd name="adj5" fmla="val -16857"/>
              <a:gd name="adj6" fmla="val 150853"/>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zh-CN" altLang="en-US" sz="2000" dirty="0">
                <a:solidFill>
                  <a:prstClr val="black"/>
                </a:solidFill>
              </a:rPr>
              <a:t>错误的用例图，用例逻辑结构不明确</a:t>
            </a:r>
          </a:p>
        </p:txBody>
      </p:sp>
    </p:spTree>
    <p:extLst>
      <p:ext uri="{BB962C8B-B14F-4D97-AF65-F5344CB8AC3E}">
        <p14:creationId xmlns:p14="http://schemas.microsoft.com/office/powerpoint/2010/main" val="3080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algn="ctr" eaLnBrk="1" hangingPunct="1"/>
            <a:r>
              <a:rPr lang="zh-CN" altLang="en-US" smtClean="0"/>
              <a:t>需求分析</a:t>
            </a:r>
            <a:r>
              <a:rPr lang="en-US" altLang="zh-CN" smtClean="0"/>
              <a:t>——</a:t>
            </a:r>
            <a:r>
              <a:rPr lang="zh-CN" altLang="en-US" smtClean="0"/>
              <a:t>数据需求</a:t>
            </a:r>
            <a:endParaRPr lang="en-US" altLang="zh-CN" smtClean="0"/>
          </a:p>
        </p:txBody>
      </p:sp>
      <p:sp>
        <p:nvSpPr>
          <p:cNvPr id="14339" name="内容占位符 2"/>
          <p:cNvSpPr>
            <a:spLocks noGrp="1"/>
          </p:cNvSpPr>
          <p:nvPr>
            <p:ph idx="1"/>
          </p:nvPr>
        </p:nvSpPr>
        <p:spPr/>
        <p:txBody>
          <a:bodyPr>
            <a:normAutofit/>
          </a:bodyPr>
          <a:lstStyle/>
          <a:p>
            <a:pPr eaLnBrk="1" hangingPunct="1"/>
            <a:r>
              <a:rPr lang="zh-CN" altLang="en-US" sz="2400" dirty="0" smtClean="0"/>
              <a:t>注意</a:t>
            </a:r>
            <a:endParaRPr lang="en-US" altLang="zh-CN" sz="2400" dirty="0" smtClean="0"/>
          </a:p>
          <a:p>
            <a:pPr lvl="1" eaLnBrk="1" hangingPunct="1">
              <a:buFont typeface="Wingdings" panose="05000000000000000000" pitchFamily="2" charset="2"/>
              <a:buChar char="Ø"/>
            </a:pPr>
            <a:r>
              <a:rPr lang="zh-CN" altLang="en-US" sz="2400" dirty="0" smtClean="0"/>
              <a:t>数据流图的规范性。</a:t>
            </a:r>
            <a:endParaRPr lang="en-US" altLang="zh-CN" sz="2400" dirty="0" smtClean="0"/>
          </a:p>
          <a:p>
            <a:pPr lvl="1" eaLnBrk="1" hangingPunct="1">
              <a:buFont typeface="Wingdings" panose="05000000000000000000" pitchFamily="2" charset="2"/>
              <a:buChar char="Ø"/>
            </a:pPr>
            <a:r>
              <a:rPr lang="zh-CN" altLang="en-US" sz="2400" dirty="0" smtClean="0"/>
              <a:t>数据流的合理性。</a:t>
            </a:r>
            <a:endParaRPr lang="en-US" altLang="zh-CN" sz="2400" dirty="0" smtClean="0"/>
          </a:p>
          <a:p>
            <a:pPr lvl="1" eaLnBrk="1" hangingPunct="1">
              <a:buFont typeface="Wingdings" panose="05000000000000000000" pitchFamily="2" charset="2"/>
              <a:buChar char="Ø"/>
            </a:pPr>
            <a:r>
              <a:rPr lang="zh-CN" altLang="en-US" sz="2400" dirty="0" smtClean="0"/>
              <a:t>图表及其解释说明的一致性。</a:t>
            </a:r>
            <a:endParaRPr lang="en-US" altLang="zh-CN" sz="2400" dirty="0" smtClean="0"/>
          </a:p>
          <a:p>
            <a:pPr lvl="1" eaLnBrk="1" hangingPunct="1">
              <a:buFont typeface="Wingdings" panose="05000000000000000000" pitchFamily="2" charset="2"/>
              <a:buChar char="Ø"/>
            </a:pPr>
            <a:r>
              <a:rPr lang="zh-CN" altLang="en-US" sz="2400" dirty="0" smtClean="0"/>
              <a:t>不能只进行文字说明。</a:t>
            </a:r>
            <a:endParaRPr lang="en-US" altLang="zh-CN" sz="2400" dirty="0" smtClean="0"/>
          </a:p>
          <a:p>
            <a:pPr eaLnBrk="1" hangingPunct="1"/>
            <a:r>
              <a:rPr lang="zh-CN" altLang="en-US" sz="2400" dirty="0" smtClean="0"/>
              <a:t>错误范例</a:t>
            </a:r>
          </a:p>
        </p:txBody>
      </p:sp>
      <p:pic>
        <p:nvPicPr>
          <p:cNvPr id="14340" name="图片 3" descr="屏幕剪辑"/>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6425" y="1690688"/>
            <a:ext cx="60801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589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头类型">
  <a:themeElements>
    <a:clrScheme name="木头类型">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木头类型">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木头类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679</TotalTime>
  <Words>1875</Words>
  <Application>Microsoft Office PowerPoint</Application>
  <PresentationFormat>宽屏</PresentationFormat>
  <Paragraphs>261</Paragraphs>
  <Slides>44</Slides>
  <Notes>26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黑体</vt:lpstr>
      <vt:lpstr>宋体</vt:lpstr>
      <vt:lpstr>Arial</vt:lpstr>
      <vt:lpstr>Arial Black</vt:lpstr>
      <vt:lpstr>Calibri</vt:lpstr>
      <vt:lpstr>Wingdings</vt:lpstr>
      <vt:lpstr>木头类型</vt:lpstr>
      <vt:lpstr>大作业文档说明和课堂练习讲评</vt:lpstr>
      <vt:lpstr>目录</vt:lpstr>
      <vt:lpstr>时间表</vt:lpstr>
      <vt:lpstr>大作业文档说明</vt:lpstr>
      <vt:lpstr>大作业文档说明</vt:lpstr>
      <vt:lpstr>系统需求规格说明书</vt:lpstr>
      <vt:lpstr>系统需求规格说明书</vt:lpstr>
      <vt:lpstr>需求分析——功能需求</vt:lpstr>
      <vt:lpstr>需求分析——数据需求</vt:lpstr>
      <vt:lpstr>需求分析——非功能需求</vt:lpstr>
      <vt:lpstr>系统设计说明</vt:lpstr>
      <vt:lpstr>系统设计说明</vt:lpstr>
      <vt:lpstr>系统设计说明</vt:lpstr>
      <vt:lpstr>系统设计说明</vt:lpstr>
      <vt:lpstr>系统设计说明</vt:lpstr>
      <vt:lpstr>测试计划——文档模板</vt:lpstr>
      <vt:lpstr>测试计划</vt:lpstr>
      <vt:lpstr>测试计划</vt:lpstr>
      <vt:lpstr>测试报告——文档模板</vt:lpstr>
      <vt:lpstr>测试报告</vt:lpstr>
      <vt:lpstr>测试报告</vt:lpstr>
      <vt:lpstr>测试报告</vt:lpstr>
      <vt:lpstr>软件开发计划书</vt:lpstr>
      <vt:lpstr>软件开发计划书</vt:lpstr>
      <vt:lpstr>软件开发计划书</vt:lpstr>
      <vt:lpstr>软件开发计划书</vt:lpstr>
      <vt:lpstr>软件开发计划书</vt:lpstr>
      <vt:lpstr>软件开发计划书</vt:lpstr>
      <vt:lpstr>软件开发计划书</vt:lpstr>
      <vt:lpstr>软件开发计划书</vt:lpstr>
      <vt:lpstr>软件开发计划书</vt:lpstr>
      <vt:lpstr>软件开发计划书</vt:lpstr>
      <vt:lpstr>软件开发计划书</vt:lpstr>
      <vt:lpstr>软件开发计划书</vt:lpstr>
      <vt:lpstr>PowerPoint 演示文稿</vt:lpstr>
      <vt:lpstr>软件开发计划书</vt:lpstr>
      <vt:lpstr>软件开发计划书</vt:lpstr>
      <vt:lpstr>上次课堂作业</vt:lpstr>
      <vt:lpstr>PowerPoint 演示文稿</vt:lpstr>
      <vt:lpstr>上次课堂作业</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大作业文档说明和课堂练习讲评</dc:title>
  <dc:creator>程元启</dc:creator>
  <cp:lastModifiedBy>程元启</cp:lastModifiedBy>
  <cp:revision>52</cp:revision>
  <dcterms:created xsi:type="dcterms:W3CDTF">2015-11-09T06:17:40Z</dcterms:created>
  <dcterms:modified xsi:type="dcterms:W3CDTF">2015-11-10T09:04:11Z</dcterms:modified>
</cp:coreProperties>
</file>